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5" r:id="rId2"/>
    <p:sldId id="286" r:id="rId3"/>
    <p:sldId id="288" r:id="rId4"/>
    <p:sldId id="258" r:id="rId5"/>
    <p:sldId id="259" r:id="rId6"/>
    <p:sldId id="261" r:id="rId7"/>
    <p:sldId id="289" r:id="rId8"/>
    <p:sldId id="262" r:id="rId9"/>
    <p:sldId id="263" r:id="rId10"/>
    <p:sldId id="264" r:id="rId11"/>
    <p:sldId id="265" r:id="rId12"/>
    <p:sldId id="266" r:id="rId13"/>
    <p:sldId id="267" r:id="rId14"/>
    <p:sldId id="268" r:id="rId15"/>
    <p:sldId id="269" r:id="rId16"/>
    <p:sldId id="270" r:id="rId17"/>
    <p:sldId id="271" r:id="rId18"/>
    <p:sldId id="273" r:id="rId19"/>
    <p:sldId id="275" r:id="rId20"/>
    <p:sldId id="276" r:id="rId21"/>
    <p:sldId id="279" r:id="rId22"/>
    <p:sldId id="280" r:id="rId23"/>
    <p:sldId id="287" r:id="rId24"/>
    <p:sldId id="282" r:id="rId25"/>
    <p:sldId id="283" r:id="rId26"/>
    <p:sldId id="278" r:id="rId27"/>
    <p:sldId id="281"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00" autoAdjust="0"/>
    <p:restoredTop sz="94660"/>
  </p:normalViewPr>
  <p:slideViewPr>
    <p:cSldViewPr snapToGrid="0">
      <p:cViewPr varScale="1">
        <p:scale>
          <a:sx n="87" d="100"/>
          <a:sy n="87" d="100"/>
        </p:scale>
        <p:origin x="78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Market Size of Smart Environmental system(Worldwide)</a:t>
            </a:r>
          </a:p>
        </c:rich>
      </c:tx>
      <c:layout>
        <c:manualLayout>
          <c:xMode val="edge"/>
          <c:yMode val="edge"/>
          <c:x val="0.24001459514455734"/>
          <c:y val="1.2813838138018153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Column1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0"/>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64E6-4447-805F-7DE9A850A5CA}"/>
                </c:ext>
              </c:extLst>
            </c:dLbl>
            <c:dLbl>
              <c:idx val="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64E6-4447-805F-7DE9A850A5CA}"/>
                </c:ext>
              </c:extLst>
            </c:dLbl>
            <c:dLbl>
              <c:idx val="2"/>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64E6-4447-805F-7DE9A850A5CA}"/>
                </c:ext>
              </c:extLst>
            </c:dLbl>
            <c:dLbl>
              <c:idx val="3"/>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64E6-4447-805F-7DE9A850A5C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2021</c:v>
                </c:pt>
                <c:pt idx="1">
                  <c:v>2022</c:v>
                </c:pt>
                <c:pt idx="2">
                  <c:v>2023</c:v>
                </c:pt>
                <c:pt idx="3">
                  <c:v>2032</c:v>
                </c:pt>
              </c:numCache>
            </c:numRef>
          </c:cat>
          <c:val>
            <c:numRef>
              <c:f>Sheet1!$B$2:$B$5</c:f>
              <c:numCache>
                <c:formatCode>General</c:formatCode>
                <c:ptCount val="4"/>
                <c:pt idx="0">
                  <c:v>14.5</c:v>
                </c:pt>
                <c:pt idx="1">
                  <c:v>11.8</c:v>
                </c:pt>
                <c:pt idx="2">
                  <c:v>12.43</c:v>
                </c:pt>
                <c:pt idx="3">
                  <c:v>18.940000000000001</c:v>
                </c:pt>
              </c:numCache>
            </c:numRef>
          </c:val>
          <c:extLst>
            <c:ext xmlns:c16="http://schemas.microsoft.com/office/drawing/2014/chart" uri="{C3380CC4-5D6E-409C-BE32-E72D297353CC}">
              <c16:uniqueId val="{00000004-64E6-4447-805F-7DE9A850A5CA}"/>
            </c:ext>
          </c:extLst>
        </c:ser>
        <c:dLbls>
          <c:showLegendKey val="0"/>
          <c:showVal val="0"/>
          <c:showCatName val="0"/>
          <c:showSerName val="0"/>
          <c:showPercent val="0"/>
          <c:showBubbleSize val="0"/>
        </c:dLbls>
        <c:gapWidth val="150"/>
        <c:shape val="box"/>
        <c:axId val="378612448"/>
        <c:axId val="378614368"/>
        <c:axId val="0"/>
      </c:bar3DChart>
      <c:catAx>
        <c:axId val="378612448"/>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dirty="0"/>
                  <a:t>Yearly</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8614368"/>
        <c:crosses val="autoZero"/>
        <c:auto val="1"/>
        <c:lblAlgn val="ctr"/>
        <c:lblOffset val="100"/>
        <c:noMultiLvlLbl val="0"/>
      </c:catAx>
      <c:valAx>
        <c:axId val="378614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dirty="0"/>
                  <a:t> USD in billion</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8612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accent1">
          <a:shade val="15000"/>
        </a:schemeClr>
      </a:solidFill>
      <a:prstDash val="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3.xml.rels><?xml version="1.0" encoding="UTF-8" standalone="yes"?>
<Relationships xmlns="http://schemas.openxmlformats.org/package/2006/relationships"><Relationship Id="rId1" Type="http://schemas.openxmlformats.org/officeDocument/2006/relationships/hyperlink" Target="https://tago.io/"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tago.io/"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A34215-400E-49A3-81FE-9B7186CEA04D}" type="doc">
      <dgm:prSet loTypeId="urn:microsoft.com/office/officeart/2005/8/layout/gear1" loCatId="process" qsTypeId="urn:microsoft.com/office/officeart/2005/8/quickstyle/simple1" qsCatId="simple" csTypeId="urn:microsoft.com/office/officeart/2005/8/colors/accent0_3" csCatId="mainScheme" phldr="1"/>
      <dgm:spPr/>
      <dgm:t>
        <a:bodyPr/>
        <a:lstStyle/>
        <a:p>
          <a:endParaRPr lang="en-IN"/>
        </a:p>
      </dgm:t>
    </dgm:pt>
    <dgm:pt modelId="{8F4DDB2B-902A-445C-87EF-638995617304}" type="pres">
      <dgm:prSet presAssocID="{0CA34215-400E-49A3-81FE-9B7186CEA04D}" presName="composite" presStyleCnt="0">
        <dgm:presLayoutVars>
          <dgm:chMax val="3"/>
          <dgm:animLvl val="lvl"/>
          <dgm:resizeHandles val="exact"/>
        </dgm:presLayoutVars>
      </dgm:prSet>
      <dgm:spPr/>
      <dgm:t>
        <a:bodyPr/>
        <a:lstStyle/>
        <a:p>
          <a:endParaRPr lang="en-US"/>
        </a:p>
      </dgm:t>
    </dgm:pt>
  </dgm:ptLst>
  <dgm:cxnLst>
    <dgm:cxn modelId="{1D7AC012-3607-4AC0-84BC-B6B7B4FE5994}" type="presOf" srcId="{0CA34215-400E-49A3-81FE-9B7186CEA04D}" destId="{8F4DDB2B-902A-445C-87EF-638995617304}" srcOrd="0"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424932-AA40-4F4B-974A-2B85E4DF1BF3}" type="doc">
      <dgm:prSet loTypeId="urn:microsoft.com/office/officeart/2005/8/layout/gear1" loCatId="cycle" qsTypeId="urn:microsoft.com/office/officeart/2005/8/quickstyle/simple1" qsCatId="simple" csTypeId="urn:microsoft.com/office/officeart/2005/8/colors/colorful5" csCatId="colorful" phldr="1"/>
      <dgm:spPr/>
    </dgm:pt>
    <dgm:pt modelId="{DB4706F9-6F5E-4BFC-A088-641D4AD7C479}">
      <dgm:prSet phldrT="[Text]"/>
      <dgm:spPr/>
      <dgm:t>
        <a:bodyPr/>
        <a:lstStyle/>
        <a:p>
          <a:pPr algn="ctr"/>
          <a:r>
            <a:rPr lang="en-IN" b="0" i="0" dirty="0">
              <a:effectLst/>
              <a:latin typeface="Cambria" panose="02040503050406030204" pitchFamily="18" charset="0"/>
              <a:ea typeface="Cambria" panose="02040503050406030204" pitchFamily="18" charset="0"/>
            </a:rPr>
            <a:t>LoRa SX1278 Communication Technology</a:t>
          </a:r>
          <a:endParaRPr lang="en-IN" dirty="0">
            <a:latin typeface="Cambria" panose="02040503050406030204" pitchFamily="18" charset="0"/>
            <a:ea typeface="Cambria" panose="02040503050406030204" pitchFamily="18" charset="0"/>
          </a:endParaRPr>
        </a:p>
      </dgm:t>
    </dgm:pt>
    <dgm:pt modelId="{15EAC508-FB2C-47E9-B6A0-423AA7E37D88}" type="parTrans" cxnId="{4747A8C5-4026-46D8-A176-C4009CD1531C}">
      <dgm:prSet/>
      <dgm:spPr/>
      <dgm:t>
        <a:bodyPr/>
        <a:lstStyle/>
        <a:p>
          <a:pPr algn="ctr"/>
          <a:endParaRPr lang="en-IN">
            <a:latin typeface="Cambria" panose="02040503050406030204" pitchFamily="18" charset="0"/>
            <a:ea typeface="Cambria" panose="02040503050406030204" pitchFamily="18" charset="0"/>
          </a:endParaRPr>
        </a:p>
      </dgm:t>
    </dgm:pt>
    <dgm:pt modelId="{760F3D3F-E648-45D5-A368-3F86048AE8D4}" type="sibTrans" cxnId="{4747A8C5-4026-46D8-A176-C4009CD1531C}">
      <dgm:prSet/>
      <dgm:spPr/>
      <dgm:t>
        <a:bodyPr/>
        <a:lstStyle/>
        <a:p>
          <a:pPr algn="ctr"/>
          <a:endParaRPr lang="en-IN">
            <a:latin typeface="Cambria" panose="02040503050406030204" pitchFamily="18" charset="0"/>
            <a:ea typeface="Cambria" panose="02040503050406030204" pitchFamily="18" charset="0"/>
          </a:endParaRPr>
        </a:p>
      </dgm:t>
    </dgm:pt>
    <dgm:pt modelId="{FDC7D4BF-0A23-4338-870A-77E44F770EAF}">
      <dgm:prSet phldrT="[Text]" custT="1"/>
      <dgm:spPr/>
      <dgm:t>
        <a:bodyPr/>
        <a:lstStyle/>
        <a:p>
          <a:pPr algn="ctr"/>
          <a:r>
            <a:rPr lang="en-US" sz="1400" b="0" i="0" dirty="0">
              <a:effectLst/>
              <a:latin typeface="Cambria" panose="02040503050406030204" pitchFamily="18" charset="0"/>
              <a:ea typeface="Cambria" panose="02040503050406030204" pitchFamily="18" charset="0"/>
            </a:rPr>
            <a:t>Centralized Cloud Integration</a:t>
          </a:r>
          <a:endParaRPr lang="en-IN" sz="1400" dirty="0">
            <a:latin typeface="Cambria" panose="02040503050406030204" pitchFamily="18" charset="0"/>
            <a:ea typeface="Cambria" panose="02040503050406030204" pitchFamily="18" charset="0"/>
          </a:endParaRPr>
        </a:p>
      </dgm:t>
    </dgm:pt>
    <dgm:pt modelId="{E63D5377-D7B0-488E-801C-87C97F3F444A}" type="parTrans" cxnId="{1513345B-884B-4ADF-B387-7CEEF60FE29F}">
      <dgm:prSet/>
      <dgm:spPr/>
      <dgm:t>
        <a:bodyPr/>
        <a:lstStyle/>
        <a:p>
          <a:pPr algn="ctr"/>
          <a:endParaRPr lang="en-IN">
            <a:latin typeface="Cambria" panose="02040503050406030204" pitchFamily="18" charset="0"/>
            <a:ea typeface="Cambria" panose="02040503050406030204" pitchFamily="18" charset="0"/>
          </a:endParaRPr>
        </a:p>
      </dgm:t>
    </dgm:pt>
    <dgm:pt modelId="{E09F5D6D-7925-45EB-A96C-9D6FE0D46D51}" type="sibTrans" cxnId="{1513345B-884B-4ADF-B387-7CEEF60FE29F}">
      <dgm:prSet/>
      <dgm:spPr/>
      <dgm:t>
        <a:bodyPr/>
        <a:lstStyle/>
        <a:p>
          <a:pPr algn="ctr"/>
          <a:endParaRPr lang="en-IN">
            <a:latin typeface="Cambria" panose="02040503050406030204" pitchFamily="18" charset="0"/>
            <a:ea typeface="Cambria" panose="02040503050406030204" pitchFamily="18" charset="0"/>
          </a:endParaRPr>
        </a:p>
      </dgm:t>
    </dgm:pt>
    <dgm:pt modelId="{E240D956-94D2-4062-B008-BBB4E751B3A9}">
      <dgm:prSet phldrT="[Text]" custT="1"/>
      <dgm:spPr/>
      <dgm:t>
        <a:bodyPr/>
        <a:lstStyle/>
        <a:p>
          <a:pPr algn="ctr"/>
          <a:r>
            <a:rPr lang="en-US" sz="1400" b="0" i="0" dirty="0">
              <a:effectLst/>
              <a:latin typeface="Cambria" panose="02040503050406030204" pitchFamily="18" charset="0"/>
              <a:ea typeface="Cambria" panose="02040503050406030204" pitchFamily="18" charset="0"/>
            </a:rPr>
            <a:t>Sensor</a:t>
          </a:r>
          <a:r>
            <a:rPr lang="en-US" sz="1800" b="0" i="0" dirty="0">
              <a:effectLst/>
              <a:latin typeface="Cambria" panose="02040503050406030204" pitchFamily="18" charset="0"/>
              <a:ea typeface="Cambria" panose="02040503050406030204" pitchFamily="18" charset="0"/>
            </a:rPr>
            <a:t> </a:t>
          </a:r>
          <a:r>
            <a:rPr lang="en-US" sz="1400" b="0" i="0" dirty="0">
              <a:effectLst/>
              <a:latin typeface="Cambria" panose="02040503050406030204" pitchFamily="18" charset="0"/>
              <a:ea typeface="Cambria" panose="02040503050406030204" pitchFamily="18" charset="0"/>
            </a:rPr>
            <a:t>Network</a:t>
          </a:r>
          <a:r>
            <a:rPr lang="en-US" sz="1800" b="0" i="0" dirty="0">
              <a:effectLst/>
              <a:latin typeface="Cambria" panose="02040503050406030204" pitchFamily="18" charset="0"/>
              <a:ea typeface="Cambria" panose="02040503050406030204" pitchFamily="18" charset="0"/>
            </a:rPr>
            <a:t> </a:t>
          </a:r>
          <a:r>
            <a:rPr lang="en-US" sz="1400" b="0" i="0" dirty="0">
              <a:effectLst/>
              <a:latin typeface="Cambria" panose="02040503050406030204" pitchFamily="18" charset="0"/>
              <a:ea typeface="Cambria" panose="02040503050406030204" pitchFamily="18" charset="0"/>
            </a:rPr>
            <a:t>Deployment</a:t>
          </a:r>
          <a:endParaRPr lang="en-IN" sz="1400" dirty="0">
            <a:latin typeface="Cambria" panose="02040503050406030204" pitchFamily="18" charset="0"/>
            <a:ea typeface="Cambria" panose="02040503050406030204" pitchFamily="18" charset="0"/>
          </a:endParaRPr>
        </a:p>
      </dgm:t>
    </dgm:pt>
    <dgm:pt modelId="{9DBDB59E-C4AC-471B-956B-B0F2A8654E38}" type="parTrans" cxnId="{DE24391C-A700-41C8-863B-86BC6AB98F3C}">
      <dgm:prSet/>
      <dgm:spPr/>
      <dgm:t>
        <a:bodyPr/>
        <a:lstStyle/>
        <a:p>
          <a:pPr algn="ctr"/>
          <a:endParaRPr lang="en-IN">
            <a:latin typeface="Cambria" panose="02040503050406030204" pitchFamily="18" charset="0"/>
            <a:ea typeface="Cambria" panose="02040503050406030204" pitchFamily="18" charset="0"/>
          </a:endParaRPr>
        </a:p>
      </dgm:t>
    </dgm:pt>
    <dgm:pt modelId="{28EF0424-C330-4705-9E76-CE75B1A31528}" type="sibTrans" cxnId="{DE24391C-A700-41C8-863B-86BC6AB98F3C}">
      <dgm:prSet/>
      <dgm:spPr/>
      <dgm:t>
        <a:bodyPr/>
        <a:lstStyle/>
        <a:p>
          <a:pPr algn="ctr"/>
          <a:endParaRPr lang="en-IN">
            <a:latin typeface="Cambria" panose="02040503050406030204" pitchFamily="18" charset="0"/>
            <a:ea typeface="Cambria" panose="02040503050406030204" pitchFamily="18" charset="0"/>
          </a:endParaRPr>
        </a:p>
      </dgm:t>
    </dgm:pt>
    <dgm:pt modelId="{DEA1A956-B859-446C-BEA4-591CDADE3F59}" type="pres">
      <dgm:prSet presAssocID="{3C424932-AA40-4F4B-974A-2B85E4DF1BF3}" presName="composite" presStyleCnt="0">
        <dgm:presLayoutVars>
          <dgm:chMax val="3"/>
          <dgm:animLvl val="lvl"/>
          <dgm:resizeHandles val="exact"/>
        </dgm:presLayoutVars>
      </dgm:prSet>
      <dgm:spPr/>
    </dgm:pt>
    <dgm:pt modelId="{80222A42-FF54-4498-8FF9-CF09DD408E96}" type="pres">
      <dgm:prSet presAssocID="{DB4706F9-6F5E-4BFC-A088-641D4AD7C479}" presName="gear1" presStyleLbl="node1" presStyleIdx="0" presStyleCnt="3">
        <dgm:presLayoutVars>
          <dgm:chMax val="1"/>
          <dgm:bulletEnabled val="1"/>
        </dgm:presLayoutVars>
      </dgm:prSet>
      <dgm:spPr/>
      <dgm:t>
        <a:bodyPr/>
        <a:lstStyle/>
        <a:p>
          <a:endParaRPr lang="en-US"/>
        </a:p>
      </dgm:t>
    </dgm:pt>
    <dgm:pt modelId="{5ACE9E78-FD3E-434A-A564-A7E838B08555}" type="pres">
      <dgm:prSet presAssocID="{DB4706F9-6F5E-4BFC-A088-641D4AD7C479}" presName="gear1srcNode" presStyleLbl="node1" presStyleIdx="0" presStyleCnt="3"/>
      <dgm:spPr/>
      <dgm:t>
        <a:bodyPr/>
        <a:lstStyle/>
        <a:p>
          <a:endParaRPr lang="en-US"/>
        </a:p>
      </dgm:t>
    </dgm:pt>
    <dgm:pt modelId="{B039B70B-E868-4ADA-916E-266E4A2FDAFF}" type="pres">
      <dgm:prSet presAssocID="{DB4706F9-6F5E-4BFC-A088-641D4AD7C479}" presName="gear1dstNode" presStyleLbl="node1" presStyleIdx="0" presStyleCnt="3"/>
      <dgm:spPr/>
      <dgm:t>
        <a:bodyPr/>
        <a:lstStyle/>
        <a:p>
          <a:endParaRPr lang="en-US"/>
        </a:p>
      </dgm:t>
    </dgm:pt>
    <dgm:pt modelId="{8D408BE1-7936-4520-9FA3-BA53391E2193}" type="pres">
      <dgm:prSet presAssocID="{FDC7D4BF-0A23-4338-870A-77E44F770EAF}" presName="gear2" presStyleLbl="node1" presStyleIdx="1" presStyleCnt="3" custScaleX="112976">
        <dgm:presLayoutVars>
          <dgm:chMax val="1"/>
          <dgm:bulletEnabled val="1"/>
        </dgm:presLayoutVars>
      </dgm:prSet>
      <dgm:spPr/>
      <dgm:t>
        <a:bodyPr/>
        <a:lstStyle/>
        <a:p>
          <a:endParaRPr lang="en-US"/>
        </a:p>
      </dgm:t>
    </dgm:pt>
    <dgm:pt modelId="{A3597FA8-71B5-4ADD-A55A-53662306D18B}" type="pres">
      <dgm:prSet presAssocID="{FDC7D4BF-0A23-4338-870A-77E44F770EAF}" presName="gear2srcNode" presStyleLbl="node1" presStyleIdx="1" presStyleCnt="3"/>
      <dgm:spPr/>
      <dgm:t>
        <a:bodyPr/>
        <a:lstStyle/>
        <a:p>
          <a:endParaRPr lang="en-US"/>
        </a:p>
      </dgm:t>
    </dgm:pt>
    <dgm:pt modelId="{B4D8E877-9C89-4696-AE0C-B68213CEDD2F}" type="pres">
      <dgm:prSet presAssocID="{FDC7D4BF-0A23-4338-870A-77E44F770EAF}" presName="gear2dstNode" presStyleLbl="node1" presStyleIdx="1" presStyleCnt="3"/>
      <dgm:spPr/>
      <dgm:t>
        <a:bodyPr/>
        <a:lstStyle/>
        <a:p>
          <a:endParaRPr lang="en-US"/>
        </a:p>
      </dgm:t>
    </dgm:pt>
    <dgm:pt modelId="{F927FEE6-8C23-4F86-9707-D0594554A828}" type="pres">
      <dgm:prSet presAssocID="{E240D956-94D2-4062-B008-BBB4E751B3A9}" presName="gear3" presStyleLbl="node1" presStyleIdx="2" presStyleCnt="3" custLinFactNeighborX="-977"/>
      <dgm:spPr/>
      <dgm:t>
        <a:bodyPr/>
        <a:lstStyle/>
        <a:p>
          <a:endParaRPr lang="en-US"/>
        </a:p>
      </dgm:t>
    </dgm:pt>
    <dgm:pt modelId="{3D19BBFA-42E7-4794-B8F5-7D4511A58115}" type="pres">
      <dgm:prSet presAssocID="{E240D956-94D2-4062-B008-BBB4E751B3A9}" presName="gear3tx" presStyleLbl="node1" presStyleIdx="2" presStyleCnt="3">
        <dgm:presLayoutVars>
          <dgm:chMax val="1"/>
          <dgm:bulletEnabled val="1"/>
        </dgm:presLayoutVars>
      </dgm:prSet>
      <dgm:spPr/>
      <dgm:t>
        <a:bodyPr/>
        <a:lstStyle/>
        <a:p>
          <a:endParaRPr lang="en-US"/>
        </a:p>
      </dgm:t>
    </dgm:pt>
    <dgm:pt modelId="{EF679EAB-4E7B-4FC4-9C64-0AC048F950B3}" type="pres">
      <dgm:prSet presAssocID="{E240D956-94D2-4062-B008-BBB4E751B3A9}" presName="gear3srcNode" presStyleLbl="node1" presStyleIdx="2" presStyleCnt="3"/>
      <dgm:spPr/>
      <dgm:t>
        <a:bodyPr/>
        <a:lstStyle/>
        <a:p>
          <a:endParaRPr lang="en-US"/>
        </a:p>
      </dgm:t>
    </dgm:pt>
    <dgm:pt modelId="{F228DB05-0E40-4793-AFDA-150A024EA642}" type="pres">
      <dgm:prSet presAssocID="{E240D956-94D2-4062-B008-BBB4E751B3A9}" presName="gear3dstNode" presStyleLbl="node1" presStyleIdx="2" presStyleCnt="3"/>
      <dgm:spPr/>
      <dgm:t>
        <a:bodyPr/>
        <a:lstStyle/>
        <a:p>
          <a:endParaRPr lang="en-US"/>
        </a:p>
      </dgm:t>
    </dgm:pt>
    <dgm:pt modelId="{76EE0796-1187-4E25-AD7E-A66577551984}" type="pres">
      <dgm:prSet presAssocID="{760F3D3F-E648-45D5-A368-3F86048AE8D4}" presName="connector1" presStyleLbl="sibTrans2D1" presStyleIdx="0" presStyleCnt="3"/>
      <dgm:spPr/>
      <dgm:t>
        <a:bodyPr/>
        <a:lstStyle/>
        <a:p>
          <a:endParaRPr lang="en-US"/>
        </a:p>
      </dgm:t>
    </dgm:pt>
    <dgm:pt modelId="{8537C819-61C3-4AF2-9EA0-835B7C38CA15}" type="pres">
      <dgm:prSet presAssocID="{E09F5D6D-7925-45EB-A96C-9D6FE0D46D51}" presName="connector2" presStyleLbl="sibTrans2D1" presStyleIdx="1" presStyleCnt="3"/>
      <dgm:spPr/>
      <dgm:t>
        <a:bodyPr/>
        <a:lstStyle/>
        <a:p>
          <a:endParaRPr lang="en-US"/>
        </a:p>
      </dgm:t>
    </dgm:pt>
    <dgm:pt modelId="{275528F0-8929-4AD0-9F66-483AFC5AD221}" type="pres">
      <dgm:prSet presAssocID="{28EF0424-C330-4705-9E76-CE75B1A31528}" presName="connector3" presStyleLbl="sibTrans2D1" presStyleIdx="2" presStyleCnt="3"/>
      <dgm:spPr/>
      <dgm:t>
        <a:bodyPr/>
        <a:lstStyle/>
        <a:p>
          <a:endParaRPr lang="en-US"/>
        </a:p>
      </dgm:t>
    </dgm:pt>
  </dgm:ptLst>
  <dgm:cxnLst>
    <dgm:cxn modelId="{B01419D9-A37B-487B-9CD2-27DDAB862AAF}" type="presOf" srcId="{FDC7D4BF-0A23-4338-870A-77E44F770EAF}" destId="{A3597FA8-71B5-4ADD-A55A-53662306D18B}" srcOrd="1" destOrd="0" presId="urn:microsoft.com/office/officeart/2005/8/layout/gear1"/>
    <dgm:cxn modelId="{DE24391C-A700-41C8-863B-86BC6AB98F3C}" srcId="{3C424932-AA40-4F4B-974A-2B85E4DF1BF3}" destId="{E240D956-94D2-4062-B008-BBB4E751B3A9}" srcOrd="2" destOrd="0" parTransId="{9DBDB59E-C4AC-471B-956B-B0F2A8654E38}" sibTransId="{28EF0424-C330-4705-9E76-CE75B1A31528}"/>
    <dgm:cxn modelId="{A40BF703-4441-41B1-9D25-B10B022F589A}" type="presOf" srcId="{E240D956-94D2-4062-B008-BBB4E751B3A9}" destId="{F228DB05-0E40-4793-AFDA-150A024EA642}" srcOrd="3" destOrd="0" presId="urn:microsoft.com/office/officeart/2005/8/layout/gear1"/>
    <dgm:cxn modelId="{4747A8C5-4026-46D8-A176-C4009CD1531C}" srcId="{3C424932-AA40-4F4B-974A-2B85E4DF1BF3}" destId="{DB4706F9-6F5E-4BFC-A088-641D4AD7C479}" srcOrd="0" destOrd="0" parTransId="{15EAC508-FB2C-47E9-B6A0-423AA7E37D88}" sibTransId="{760F3D3F-E648-45D5-A368-3F86048AE8D4}"/>
    <dgm:cxn modelId="{E9A9F035-54CD-4B9C-848D-6AD2B646E8E7}" type="presOf" srcId="{DB4706F9-6F5E-4BFC-A088-641D4AD7C479}" destId="{80222A42-FF54-4498-8FF9-CF09DD408E96}" srcOrd="0" destOrd="0" presId="urn:microsoft.com/office/officeart/2005/8/layout/gear1"/>
    <dgm:cxn modelId="{26314762-7921-42D0-B5E7-C651487021D6}" type="presOf" srcId="{3C424932-AA40-4F4B-974A-2B85E4DF1BF3}" destId="{DEA1A956-B859-446C-BEA4-591CDADE3F59}" srcOrd="0" destOrd="0" presId="urn:microsoft.com/office/officeart/2005/8/layout/gear1"/>
    <dgm:cxn modelId="{8B32FAE5-9773-4F8C-B39A-3C6C00E96B58}" type="presOf" srcId="{FDC7D4BF-0A23-4338-870A-77E44F770EAF}" destId="{8D408BE1-7936-4520-9FA3-BA53391E2193}" srcOrd="0" destOrd="0" presId="urn:microsoft.com/office/officeart/2005/8/layout/gear1"/>
    <dgm:cxn modelId="{238C0000-029B-4E2C-9DE2-E9722B29EFED}" type="presOf" srcId="{28EF0424-C330-4705-9E76-CE75B1A31528}" destId="{275528F0-8929-4AD0-9F66-483AFC5AD221}" srcOrd="0" destOrd="0" presId="urn:microsoft.com/office/officeart/2005/8/layout/gear1"/>
    <dgm:cxn modelId="{214417BE-FB73-4921-8AF7-BD8FE7A19634}" type="presOf" srcId="{E240D956-94D2-4062-B008-BBB4E751B3A9}" destId="{3D19BBFA-42E7-4794-B8F5-7D4511A58115}" srcOrd="1" destOrd="0" presId="urn:microsoft.com/office/officeart/2005/8/layout/gear1"/>
    <dgm:cxn modelId="{1513345B-884B-4ADF-B387-7CEEF60FE29F}" srcId="{3C424932-AA40-4F4B-974A-2B85E4DF1BF3}" destId="{FDC7D4BF-0A23-4338-870A-77E44F770EAF}" srcOrd="1" destOrd="0" parTransId="{E63D5377-D7B0-488E-801C-87C97F3F444A}" sibTransId="{E09F5D6D-7925-45EB-A96C-9D6FE0D46D51}"/>
    <dgm:cxn modelId="{3E8062A5-8493-4CCB-8B8C-88ABAE40BD1D}" type="presOf" srcId="{DB4706F9-6F5E-4BFC-A088-641D4AD7C479}" destId="{B039B70B-E868-4ADA-916E-266E4A2FDAFF}" srcOrd="2" destOrd="0" presId="urn:microsoft.com/office/officeart/2005/8/layout/gear1"/>
    <dgm:cxn modelId="{3B86667F-F640-4386-AD56-0CAF1CAE3140}" type="presOf" srcId="{760F3D3F-E648-45D5-A368-3F86048AE8D4}" destId="{76EE0796-1187-4E25-AD7E-A66577551984}" srcOrd="0" destOrd="0" presId="urn:microsoft.com/office/officeart/2005/8/layout/gear1"/>
    <dgm:cxn modelId="{A5DE3A98-94F4-41B5-A58F-A8EB044006F4}" type="presOf" srcId="{FDC7D4BF-0A23-4338-870A-77E44F770EAF}" destId="{B4D8E877-9C89-4696-AE0C-B68213CEDD2F}" srcOrd="2" destOrd="0" presId="urn:microsoft.com/office/officeart/2005/8/layout/gear1"/>
    <dgm:cxn modelId="{898C1B6D-E21B-42ED-9B6C-14A11AF8AFA7}" type="presOf" srcId="{E09F5D6D-7925-45EB-A96C-9D6FE0D46D51}" destId="{8537C819-61C3-4AF2-9EA0-835B7C38CA15}" srcOrd="0" destOrd="0" presId="urn:microsoft.com/office/officeart/2005/8/layout/gear1"/>
    <dgm:cxn modelId="{1316023C-CFAA-481D-9C14-D2BD8FAF834F}" type="presOf" srcId="{E240D956-94D2-4062-B008-BBB4E751B3A9}" destId="{F927FEE6-8C23-4F86-9707-D0594554A828}" srcOrd="0" destOrd="0" presId="urn:microsoft.com/office/officeart/2005/8/layout/gear1"/>
    <dgm:cxn modelId="{10ACFE1C-F59F-4A8D-AA0B-B5B9DC9E5907}" type="presOf" srcId="{E240D956-94D2-4062-B008-BBB4E751B3A9}" destId="{EF679EAB-4E7B-4FC4-9C64-0AC048F950B3}" srcOrd="2" destOrd="0" presId="urn:microsoft.com/office/officeart/2005/8/layout/gear1"/>
    <dgm:cxn modelId="{84F15353-3BB5-4AF9-B3B1-EE21260F1FC8}" type="presOf" srcId="{DB4706F9-6F5E-4BFC-A088-641D4AD7C479}" destId="{5ACE9E78-FD3E-434A-A564-A7E838B08555}" srcOrd="1" destOrd="0" presId="urn:microsoft.com/office/officeart/2005/8/layout/gear1"/>
    <dgm:cxn modelId="{B97BDC16-2EAC-4480-B64C-948D7A5BAD5A}" type="presParOf" srcId="{DEA1A956-B859-446C-BEA4-591CDADE3F59}" destId="{80222A42-FF54-4498-8FF9-CF09DD408E96}" srcOrd="0" destOrd="0" presId="urn:microsoft.com/office/officeart/2005/8/layout/gear1"/>
    <dgm:cxn modelId="{A674B7DB-9FC5-4C10-96F9-75475B55655D}" type="presParOf" srcId="{DEA1A956-B859-446C-BEA4-591CDADE3F59}" destId="{5ACE9E78-FD3E-434A-A564-A7E838B08555}" srcOrd="1" destOrd="0" presId="urn:microsoft.com/office/officeart/2005/8/layout/gear1"/>
    <dgm:cxn modelId="{9E742BC0-EE85-4FD5-A065-6CBE24B3F4A1}" type="presParOf" srcId="{DEA1A956-B859-446C-BEA4-591CDADE3F59}" destId="{B039B70B-E868-4ADA-916E-266E4A2FDAFF}" srcOrd="2" destOrd="0" presId="urn:microsoft.com/office/officeart/2005/8/layout/gear1"/>
    <dgm:cxn modelId="{6CC0F8E8-8059-4A49-BF2E-67FB27DB3383}" type="presParOf" srcId="{DEA1A956-B859-446C-BEA4-591CDADE3F59}" destId="{8D408BE1-7936-4520-9FA3-BA53391E2193}" srcOrd="3" destOrd="0" presId="urn:microsoft.com/office/officeart/2005/8/layout/gear1"/>
    <dgm:cxn modelId="{13264D59-721C-4629-AECE-B076DDFAB545}" type="presParOf" srcId="{DEA1A956-B859-446C-BEA4-591CDADE3F59}" destId="{A3597FA8-71B5-4ADD-A55A-53662306D18B}" srcOrd="4" destOrd="0" presId="urn:microsoft.com/office/officeart/2005/8/layout/gear1"/>
    <dgm:cxn modelId="{2737EA6B-E4FC-4CAD-8D65-9EF948435CD1}" type="presParOf" srcId="{DEA1A956-B859-446C-BEA4-591CDADE3F59}" destId="{B4D8E877-9C89-4696-AE0C-B68213CEDD2F}" srcOrd="5" destOrd="0" presId="urn:microsoft.com/office/officeart/2005/8/layout/gear1"/>
    <dgm:cxn modelId="{D3352A4F-D032-4F45-BB18-03AAB8C1965F}" type="presParOf" srcId="{DEA1A956-B859-446C-BEA4-591CDADE3F59}" destId="{F927FEE6-8C23-4F86-9707-D0594554A828}" srcOrd="6" destOrd="0" presId="urn:microsoft.com/office/officeart/2005/8/layout/gear1"/>
    <dgm:cxn modelId="{1FFBC469-135B-4052-B1F8-9AF49114D130}" type="presParOf" srcId="{DEA1A956-B859-446C-BEA4-591CDADE3F59}" destId="{3D19BBFA-42E7-4794-B8F5-7D4511A58115}" srcOrd="7" destOrd="0" presId="urn:microsoft.com/office/officeart/2005/8/layout/gear1"/>
    <dgm:cxn modelId="{8768AAB6-B31E-4054-BDAE-79701D5899D2}" type="presParOf" srcId="{DEA1A956-B859-446C-BEA4-591CDADE3F59}" destId="{EF679EAB-4E7B-4FC4-9C64-0AC048F950B3}" srcOrd="8" destOrd="0" presId="urn:microsoft.com/office/officeart/2005/8/layout/gear1"/>
    <dgm:cxn modelId="{EC20F88E-35B5-49B6-8AFA-78F75E2BBA8B}" type="presParOf" srcId="{DEA1A956-B859-446C-BEA4-591CDADE3F59}" destId="{F228DB05-0E40-4793-AFDA-150A024EA642}" srcOrd="9" destOrd="0" presId="urn:microsoft.com/office/officeart/2005/8/layout/gear1"/>
    <dgm:cxn modelId="{2C32F7E2-0B71-4F0C-8FB2-872D39412390}" type="presParOf" srcId="{DEA1A956-B859-446C-BEA4-591CDADE3F59}" destId="{76EE0796-1187-4E25-AD7E-A66577551984}" srcOrd="10" destOrd="0" presId="urn:microsoft.com/office/officeart/2005/8/layout/gear1"/>
    <dgm:cxn modelId="{9548226A-F74B-4895-BA28-459E475AA74F}" type="presParOf" srcId="{DEA1A956-B859-446C-BEA4-591CDADE3F59}" destId="{8537C819-61C3-4AF2-9EA0-835B7C38CA15}" srcOrd="11" destOrd="0" presId="urn:microsoft.com/office/officeart/2005/8/layout/gear1"/>
    <dgm:cxn modelId="{71DCD268-C4FF-4E1D-B11D-8A211357424E}" type="presParOf" srcId="{DEA1A956-B859-446C-BEA4-591CDADE3F59}" destId="{275528F0-8929-4AD0-9F66-483AFC5AD221}" srcOrd="12" destOrd="0" presId="urn:microsoft.com/office/officeart/2005/8/layout/gear1"/>
  </dgm:cxnLst>
  <dgm:bg/>
  <dgm:whole>
    <a:ln>
      <a:solidFill>
        <a:srgbClr val="00206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3EDD36-AF8B-4FF1-85C4-EDF916F1BF8B}" type="doc">
      <dgm:prSet loTypeId="urn:microsoft.com/office/officeart/2005/8/layout/bProcess3" loCatId="process" qsTypeId="urn:microsoft.com/office/officeart/2005/8/quickstyle/simple2" qsCatId="simple" csTypeId="urn:microsoft.com/office/officeart/2005/8/colors/accent0_3" csCatId="mainScheme" phldr="1"/>
      <dgm:spPr/>
      <dgm:t>
        <a:bodyPr/>
        <a:lstStyle/>
        <a:p>
          <a:endParaRPr lang="en-IN"/>
        </a:p>
      </dgm:t>
    </dgm:pt>
    <dgm:pt modelId="{E848B3A1-9B4B-4080-87B5-46F9EBE6C108}">
      <dgm:prSet phldrT="[Text]" custT="1"/>
      <dgm:spPr>
        <a:solidFill>
          <a:schemeClr val="bg2">
            <a:lumMod val="75000"/>
          </a:schemeClr>
        </a:solidFill>
      </dgm:spPr>
      <dgm:t>
        <a:bodyPr/>
        <a:lstStyle/>
        <a:p>
          <a:r>
            <a:rPr lang="en-IN" sz="1400" dirty="0"/>
            <a:t>Step 1: Hardware Setup:</a:t>
          </a:r>
          <a:r>
            <a:rPr lang="en-US" sz="1400" dirty="0"/>
            <a:t>Connect the SX1278 LoRa module to the Arduino board using SPI communication</a:t>
          </a:r>
          <a:r>
            <a:rPr lang="en-US" sz="1200" dirty="0"/>
            <a:t>.</a:t>
          </a:r>
          <a:endParaRPr lang="en-IN" sz="1200" dirty="0"/>
        </a:p>
      </dgm:t>
    </dgm:pt>
    <dgm:pt modelId="{8A7BB6C4-50CB-477B-8150-471A41F78C49}" type="parTrans" cxnId="{78BEAA1E-8EC9-4B96-83BE-E4737D4DC5E6}">
      <dgm:prSet/>
      <dgm:spPr/>
      <dgm:t>
        <a:bodyPr/>
        <a:lstStyle/>
        <a:p>
          <a:endParaRPr lang="en-IN"/>
        </a:p>
      </dgm:t>
    </dgm:pt>
    <dgm:pt modelId="{EFCFD677-1FD7-4BBB-A09E-9F3D8BDC34D7}" type="sibTrans" cxnId="{78BEAA1E-8EC9-4B96-83BE-E4737D4DC5E6}">
      <dgm:prSet/>
      <dgm:spPr/>
      <dgm:t>
        <a:bodyPr/>
        <a:lstStyle/>
        <a:p>
          <a:endParaRPr lang="en-IN" dirty="0"/>
        </a:p>
      </dgm:t>
    </dgm:pt>
    <dgm:pt modelId="{E5C1095B-2180-42C6-AB7E-87CA6D3D9ECF}">
      <dgm:prSet phldrT="[Text]" custT="1"/>
      <dgm:spPr/>
      <dgm:t>
        <a:bodyPr/>
        <a:lstStyle/>
        <a:p>
          <a:r>
            <a:rPr lang="en-US" sz="1400" dirty="0"/>
            <a:t>Step 2:Write Arduino code to read data from the DHT11 and MQ7 sensors periodically</a:t>
          </a:r>
          <a:endParaRPr lang="en-IN" sz="1400" dirty="0"/>
        </a:p>
      </dgm:t>
    </dgm:pt>
    <dgm:pt modelId="{8A76F4DC-FA35-4667-B46E-67286014A21F}" type="parTrans" cxnId="{0FABBA64-EFE6-455E-9359-03830A1E963B}">
      <dgm:prSet/>
      <dgm:spPr/>
      <dgm:t>
        <a:bodyPr/>
        <a:lstStyle/>
        <a:p>
          <a:endParaRPr lang="en-IN"/>
        </a:p>
      </dgm:t>
    </dgm:pt>
    <dgm:pt modelId="{7EB6B419-5F3A-4100-8BAB-62DBE511C341}" type="sibTrans" cxnId="{0FABBA64-EFE6-455E-9359-03830A1E963B}">
      <dgm:prSet/>
      <dgm:spPr/>
      <dgm:t>
        <a:bodyPr/>
        <a:lstStyle/>
        <a:p>
          <a:endParaRPr lang="en-IN" dirty="0"/>
        </a:p>
      </dgm:t>
    </dgm:pt>
    <dgm:pt modelId="{31FF011B-D1DE-42BA-8B82-CB527D081B2A}">
      <dgm:prSet phldrT="[Text]" custT="1"/>
      <dgm:spPr>
        <a:solidFill>
          <a:schemeClr val="bg2">
            <a:lumMod val="75000"/>
          </a:schemeClr>
        </a:solidFill>
      </dgm:spPr>
      <dgm:t>
        <a:bodyPr/>
        <a:lstStyle/>
        <a:p>
          <a:r>
            <a:rPr lang="en-US" sz="1400" dirty="0"/>
            <a:t>Step 3:Implement LoRa communication code on the Arduino to transmit the sensor data using the SX1278 module.</a:t>
          </a:r>
          <a:endParaRPr lang="en-IN" sz="1400" dirty="0"/>
        </a:p>
      </dgm:t>
    </dgm:pt>
    <dgm:pt modelId="{9670E48E-740D-49E1-B118-77638C6AFB0F}" type="parTrans" cxnId="{CD00DDAE-B402-471D-8ECC-B9916410B478}">
      <dgm:prSet/>
      <dgm:spPr/>
      <dgm:t>
        <a:bodyPr/>
        <a:lstStyle/>
        <a:p>
          <a:endParaRPr lang="en-IN"/>
        </a:p>
      </dgm:t>
    </dgm:pt>
    <dgm:pt modelId="{7A4D2D96-3248-4174-BA77-DC9237382132}" type="sibTrans" cxnId="{CD00DDAE-B402-471D-8ECC-B9916410B478}">
      <dgm:prSet/>
      <dgm:spPr/>
      <dgm:t>
        <a:bodyPr/>
        <a:lstStyle/>
        <a:p>
          <a:endParaRPr lang="en-IN" dirty="0"/>
        </a:p>
      </dgm:t>
    </dgm:pt>
    <dgm:pt modelId="{9572776C-CE69-44A1-BC67-A940C6962CA1}">
      <dgm:prSet phldrT="[Text]" custT="1"/>
      <dgm:spPr/>
      <dgm:t>
        <a:bodyPr/>
        <a:lstStyle/>
        <a:p>
          <a:r>
            <a:rPr lang="en-US" sz="1400" dirty="0"/>
            <a:t>Step 4:Create an account on the Tago platform (</a:t>
          </a:r>
          <a:r>
            <a:rPr lang="en-US" sz="1400" dirty="0">
              <a:solidFill>
                <a:schemeClr val="bg1"/>
              </a:solidFill>
              <a:hlinkClick xmlns:r="http://schemas.openxmlformats.org/officeDocument/2006/relationships" r:id="rId1">
                <a:extLst>
                  <a:ext uri="{A12FA001-AC4F-418D-AE19-62706E023703}">
                    <ahyp:hlinkClr xmlns:ahyp="http://schemas.microsoft.com/office/drawing/2018/hyperlinkcolor" xmlns="" val="tx"/>
                  </a:ext>
                </a:extLst>
              </a:hlinkClick>
            </a:rPr>
            <a:t>https://tago.io/</a:t>
          </a:r>
          <a:r>
            <a:rPr lang="en-US" sz="1400" dirty="0">
              <a:solidFill>
                <a:schemeClr val="bg1"/>
              </a:solidFill>
            </a:rPr>
            <a:t>) </a:t>
          </a:r>
          <a:r>
            <a:rPr lang="en-US" sz="1400" dirty="0"/>
            <a:t>and Set up a new device in the Tago platform to receive data from the Arduino</a:t>
          </a:r>
          <a:r>
            <a:rPr lang="en-US" sz="1200" dirty="0"/>
            <a:t>.</a:t>
          </a:r>
          <a:endParaRPr lang="en-IN" sz="1200" dirty="0"/>
        </a:p>
      </dgm:t>
    </dgm:pt>
    <dgm:pt modelId="{D9C26DF3-843E-4918-8254-0F00957D08A4}" type="parTrans" cxnId="{DF19CC0D-BB87-47C8-BE21-CF9D3BEF0CDF}">
      <dgm:prSet/>
      <dgm:spPr/>
      <dgm:t>
        <a:bodyPr/>
        <a:lstStyle/>
        <a:p>
          <a:endParaRPr lang="en-IN"/>
        </a:p>
      </dgm:t>
    </dgm:pt>
    <dgm:pt modelId="{AD9FF239-6A65-46AE-8E06-16653EBEE8CA}" type="sibTrans" cxnId="{DF19CC0D-BB87-47C8-BE21-CF9D3BEF0CDF}">
      <dgm:prSet/>
      <dgm:spPr/>
      <dgm:t>
        <a:bodyPr/>
        <a:lstStyle/>
        <a:p>
          <a:endParaRPr lang="en-IN" dirty="0"/>
        </a:p>
      </dgm:t>
    </dgm:pt>
    <dgm:pt modelId="{2577B664-E655-4806-AFCC-BEF69464433F}">
      <dgm:prSet phldrT="[Text]" custT="1"/>
      <dgm:spPr>
        <a:solidFill>
          <a:schemeClr val="bg2">
            <a:lumMod val="75000"/>
          </a:schemeClr>
        </a:solidFill>
      </dgm:spPr>
      <dgm:t>
        <a:bodyPr/>
        <a:lstStyle/>
        <a:p>
          <a:r>
            <a:rPr lang="en-US" sz="1400" dirty="0"/>
            <a:t>Step 5:Modify the Arduino code to include Tago's communication protocol  HTTP.</a:t>
          </a:r>
          <a:endParaRPr lang="en-IN" sz="1400" dirty="0"/>
        </a:p>
      </dgm:t>
    </dgm:pt>
    <dgm:pt modelId="{2CEAF153-815E-4B07-9944-64FADCF19055}" type="parTrans" cxnId="{6DE281BC-8F40-406A-ABC9-429F3C902866}">
      <dgm:prSet/>
      <dgm:spPr/>
      <dgm:t>
        <a:bodyPr/>
        <a:lstStyle/>
        <a:p>
          <a:endParaRPr lang="en-IN"/>
        </a:p>
      </dgm:t>
    </dgm:pt>
    <dgm:pt modelId="{1DA3AE71-892F-4F42-B406-98FC6D62A830}" type="sibTrans" cxnId="{6DE281BC-8F40-406A-ABC9-429F3C902866}">
      <dgm:prSet/>
      <dgm:spPr/>
      <dgm:t>
        <a:bodyPr/>
        <a:lstStyle/>
        <a:p>
          <a:endParaRPr lang="en-IN"/>
        </a:p>
      </dgm:t>
    </dgm:pt>
    <dgm:pt modelId="{8D3DA135-A66A-4DEC-BD0D-3D8DFA091ED3}" type="pres">
      <dgm:prSet presAssocID="{3C3EDD36-AF8B-4FF1-85C4-EDF916F1BF8B}" presName="Name0" presStyleCnt="0">
        <dgm:presLayoutVars>
          <dgm:dir/>
          <dgm:resizeHandles val="exact"/>
        </dgm:presLayoutVars>
      </dgm:prSet>
      <dgm:spPr/>
      <dgm:t>
        <a:bodyPr/>
        <a:lstStyle/>
        <a:p>
          <a:endParaRPr lang="en-US"/>
        </a:p>
      </dgm:t>
    </dgm:pt>
    <dgm:pt modelId="{45D66EED-9B64-4AFB-81CF-0F0A11F66C4E}" type="pres">
      <dgm:prSet presAssocID="{E848B3A1-9B4B-4080-87B5-46F9EBE6C108}" presName="node" presStyleLbl="node1" presStyleIdx="0" presStyleCnt="5" custLinFactNeighborX="4633" custLinFactNeighborY="-2694">
        <dgm:presLayoutVars>
          <dgm:bulletEnabled val="1"/>
        </dgm:presLayoutVars>
      </dgm:prSet>
      <dgm:spPr/>
      <dgm:t>
        <a:bodyPr/>
        <a:lstStyle/>
        <a:p>
          <a:endParaRPr lang="en-US"/>
        </a:p>
      </dgm:t>
    </dgm:pt>
    <dgm:pt modelId="{99F8960F-BBF2-41AE-809B-BBB6D67083B1}" type="pres">
      <dgm:prSet presAssocID="{EFCFD677-1FD7-4BBB-A09E-9F3D8BDC34D7}" presName="sibTrans" presStyleLbl="sibTrans1D1" presStyleIdx="0" presStyleCnt="4"/>
      <dgm:spPr/>
      <dgm:t>
        <a:bodyPr/>
        <a:lstStyle/>
        <a:p>
          <a:endParaRPr lang="en-US"/>
        </a:p>
      </dgm:t>
    </dgm:pt>
    <dgm:pt modelId="{AFB38E16-E16B-483C-B4C6-A6C4339792AE}" type="pres">
      <dgm:prSet presAssocID="{EFCFD677-1FD7-4BBB-A09E-9F3D8BDC34D7}" presName="connectorText" presStyleLbl="sibTrans1D1" presStyleIdx="0" presStyleCnt="4"/>
      <dgm:spPr/>
      <dgm:t>
        <a:bodyPr/>
        <a:lstStyle/>
        <a:p>
          <a:endParaRPr lang="en-US"/>
        </a:p>
      </dgm:t>
    </dgm:pt>
    <dgm:pt modelId="{88ECF628-F957-49DA-B422-0ADEC3FD0839}" type="pres">
      <dgm:prSet presAssocID="{E5C1095B-2180-42C6-AB7E-87CA6D3D9ECF}" presName="node" presStyleLbl="node1" presStyleIdx="1" presStyleCnt="5" custLinFactNeighborX="-1837" custLinFactNeighborY="-3062">
        <dgm:presLayoutVars>
          <dgm:bulletEnabled val="1"/>
        </dgm:presLayoutVars>
      </dgm:prSet>
      <dgm:spPr/>
      <dgm:t>
        <a:bodyPr/>
        <a:lstStyle/>
        <a:p>
          <a:endParaRPr lang="en-US"/>
        </a:p>
      </dgm:t>
    </dgm:pt>
    <dgm:pt modelId="{2A073017-26A9-41E9-871A-136F67B86EC9}" type="pres">
      <dgm:prSet presAssocID="{7EB6B419-5F3A-4100-8BAB-62DBE511C341}" presName="sibTrans" presStyleLbl="sibTrans1D1" presStyleIdx="1" presStyleCnt="4"/>
      <dgm:spPr/>
      <dgm:t>
        <a:bodyPr/>
        <a:lstStyle/>
        <a:p>
          <a:endParaRPr lang="en-US"/>
        </a:p>
      </dgm:t>
    </dgm:pt>
    <dgm:pt modelId="{B75709FB-6A91-4919-AF0D-3EBCBF62E286}" type="pres">
      <dgm:prSet presAssocID="{7EB6B419-5F3A-4100-8BAB-62DBE511C341}" presName="connectorText" presStyleLbl="sibTrans1D1" presStyleIdx="1" presStyleCnt="4"/>
      <dgm:spPr/>
      <dgm:t>
        <a:bodyPr/>
        <a:lstStyle/>
        <a:p>
          <a:endParaRPr lang="en-US"/>
        </a:p>
      </dgm:t>
    </dgm:pt>
    <dgm:pt modelId="{26594EB3-5BA7-488D-B57A-D74C6B29BFBC}" type="pres">
      <dgm:prSet presAssocID="{31FF011B-D1DE-42BA-8B82-CB527D081B2A}" presName="node" presStyleLbl="node1" presStyleIdx="2" presStyleCnt="5" custLinFactNeighborX="-7041" custLinFactNeighborY="-2552">
        <dgm:presLayoutVars>
          <dgm:bulletEnabled val="1"/>
        </dgm:presLayoutVars>
      </dgm:prSet>
      <dgm:spPr/>
      <dgm:t>
        <a:bodyPr/>
        <a:lstStyle/>
        <a:p>
          <a:endParaRPr lang="en-US"/>
        </a:p>
      </dgm:t>
    </dgm:pt>
    <dgm:pt modelId="{6FBA56C2-1054-4FA7-959E-9843A5514E59}" type="pres">
      <dgm:prSet presAssocID="{7A4D2D96-3248-4174-BA77-DC9237382132}" presName="sibTrans" presStyleLbl="sibTrans1D1" presStyleIdx="2" presStyleCnt="4"/>
      <dgm:spPr/>
      <dgm:t>
        <a:bodyPr/>
        <a:lstStyle/>
        <a:p>
          <a:endParaRPr lang="en-US"/>
        </a:p>
      </dgm:t>
    </dgm:pt>
    <dgm:pt modelId="{CA103056-495E-4A74-9F98-4302C7E97AB8}" type="pres">
      <dgm:prSet presAssocID="{7A4D2D96-3248-4174-BA77-DC9237382132}" presName="connectorText" presStyleLbl="sibTrans1D1" presStyleIdx="2" presStyleCnt="4"/>
      <dgm:spPr/>
      <dgm:t>
        <a:bodyPr/>
        <a:lstStyle/>
        <a:p>
          <a:endParaRPr lang="en-US"/>
        </a:p>
      </dgm:t>
    </dgm:pt>
    <dgm:pt modelId="{3B98A0C0-E81F-4B77-A563-8D76A79F3657}" type="pres">
      <dgm:prSet presAssocID="{9572776C-CE69-44A1-BC67-A940C6962CA1}" presName="node" presStyleLbl="node1" presStyleIdx="3" presStyleCnt="5">
        <dgm:presLayoutVars>
          <dgm:bulletEnabled val="1"/>
        </dgm:presLayoutVars>
      </dgm:prSet>
      <dgm:spPr/>
      <dgm:t>
        <a:bodyPr/>
        <a:lstStyle/>
        <a:p>
          <a:endParaRPr lang="en-US"/>
        </a:p>
      </dgm:t>
    </dgm:pt>
    <dgm:pt modelId="{BB7E9E4E-C28B-4919-9845-AEF3D8FB8A13}" type="pres">
      <dgm:prSet presAssocID="{AD9FF239-6A65-46AE-8E06-16653EBEE8CA}" presName="sibTrans" presStyleLbl="sibTrans1D1" presStyleIdx="3" presStyleCnt="4"/>
      <dgm:spPr/>
      <dgm:t>
        <a:bodyPr/>
        <a:lstStyle/>
        <a:p>
          <a:endParaRPr lang="en-US"/>
        </a:p>
      </dgm:t>
    </dgm:pt>
    <dgm:pt modelId="{DD195D0C-1D09-450A-8045-D587AB62F385}" type="pres">
      <dgm:prSet presAssocID="{AD9FF239-6A65-46AE-8E06-16653EBEE8CA}" presName="connectorText" presStyleLbl="sibTrans1D1" presStyleIdx="3" presStyleCnt="4"/>
      <dgm:spPr/>
      <dgm:t>
        <a:bodyPr/>
        <a:lstStyle/>
        <a:p>
          <a:endParaRPr lang="en-US"/>
        </a:p>
      </dgm:t>
    </dgm:pt>
    <dgm:pt modelId="{240B2967-0389-4F85-82E3-704410C5C9CB}" type="pres">
      <dgm:prSet presAssocID="{2577B664-E655-4806-AFCC-BEF69464433F}" presName="node" presStyleLbl="node1" presStyleIdx="4" presStyleCnt="5">
        <dgm:presLayoutVars>
          <dgm:bulletEnabled val="1"/>
        </dgm:presLayoutVars>
      </dgm:prSet>
      <dgm:spPr/>
      <dgm:t>
        <a:bodyPr/>
        <a:lstStyle/>
        <a:p>
          <a:endParaRPr lang="en-US"/>
        </a:p>
      </dgm:t>
    </dgm:pt>
  </dgm:ptLst>
  <dgm:cxnLst>
    <dgm:cxn modelId="{0A5004F1-3EE2-4828-8D55-984D00C0BEA0}" type="presOf" srcId="{9572776C-CE69-44A1-BC67-A940C6962CA1}" destId="{3B98A0C0-E81F-4B77-A563-8D76A79F3657}" srcOrd="0" destOrd="0" presId="urn:microsoft.com/office/officeart/2005/8/layout/bProcess3"/>
    <dgm:cxn modelId="{614EC62C-8FB8-4023-81A0-FDD44FA2A514}" type="presOf" srcId="{2577B664-E655-4806-AFCC-BEF69464433F}" destId="{240B2967-0389-4F85-82E3-704410C5C9CB}" srcOrd="0" destOrd="0" presId="urn:microsoft.com/office/officeart/2005/8/layout/bProcess3"/>
    <dgm:cxn modelId="{0B12DC46-3426-4A91-B8E2-216F10148A87}" type="presOf" srcId="{3C3EDD36-AF8B-4FF1-85C4-EDF916F1BF8B}" destId="{8D3DA135-A66A-4DEC-BD0D-3D8DFA091ED3}" srcOrd="0" destOrd="0" presId="urn:microsoft.com/office/officeart/2005/8/layout/bProcess3"/>
    <dgm:cxn modelId="{ABEF2D4A-3C69-48BE-AA8F-37D5F2F2EBAB}" type="presOf" srcId="{AD9FF239-6A65-46AE-8E06-16653EBEE8CA}" destId="{DD195D0C-1D09-450A-8045-D587AB62F385}" srcOrd="1" destOrd="0" presId="urn:microsoft.com/office/officeart/2005/8/layout/bProcess3"/>
    <dgm:cxn modelId="{DAABC1C9-1A59-42C9-AF39-A11D37368839}" type="presOf" srcId="{7A4D2D96-3248-4174-BA77-DC9237382132}" destId="{CA103056-495E-4A74-9F98-4302C7E97AB8}" srcOrd="1" destOrd="0" presId="urn:microsoft.com/office/officeart/2005/8/layout/bProcess3"/>
    <dgm:cxn modelId="{6DE281BC-8F40-406A-ABC9-429F3C902866}" srcId="{3C3EDD36-AF8B-4FF1-85C4-EDF916F1BF8B}" destId="{2577B664-E655-4806-AFCC-BEF69464433F}" srcOrd="4" destOrd="0" parTransId="{2CEAF153-815E-4B07-9944-64FADCF19055}" sibTransId="{1DA3AE71-892F-4F42-B406-98FC6D62A830}"/>
    <dgm:cxn modelId="{78BEAA1E-8EC9-4B96-83BE-E4737D4DC5E6}" srcId="{3C3EDD36-AF8B-4FF1-85C4-EDF916F1BF8B}" destId="{E848B3A1-9B4B-4080-87B5-46F9EBE6C108}" srcOrd="0" destOrd="0" parTransId="{8A7BB6C4-50CB-477B-8150-471A41F78C49}" sibTransId="{EFCFD677-1FD7-4BBB-A09E-9F3D8BDC34D7}"/>
    <dgm:cxn modelId="{93310DC3-4F78-4329-87CB-93B7DDCA17E5}" type="presOf" srcId="{E848B3A1-9B4B-4080-87B5-46F9EBE6C108}" destId="{45D66EED-9B64-4AFB-81CF-0F0A11F66C4E}" srcOrd="0" destOrd="0" presId="urn:microsoft.com/office/officeart/2005/8/layout/bProcess3"/>
    <dgm:cxn modelId="{F79E03C3-9E86-451C-A265-4C16AD713CB3}" type="presOf" srcId="{EFCFD677-1FD7-4BBB-A09E-9F3D8BDC34D7}" destId="{99F8960F-BBF2-41AE-809B-BBB6D67083B1}" srcOrd="0" destOrd="0" presId="urn:microsoft.com/office/officeart/2005/8/layout/bProcess3"/>
    <dgm:cxn modelId="{5394521F-1197-40A6-BE66-3DB0E6ACEF9C}" type="presOf" srcId="{EFCFD677-1FD7-4BBB-A09E-9F3D8BDC34D7}" destId="{AFB38E16-E16B-483C-B4C6-A6C4339792AE}" srcOrd="1" destOrd="0" presId="urn:microsoft.com/office/officeart/2005/8/layout/bProcess3"/>
    <dgm:cxn modelId="{3B15A909-5AC5-45B9-86EF-397C2C498806}" type="presOf" srcId="{7EB6B419-5F3A-4100-8BAB-62DBE511C341}" destId="{B75709FB-6A91-4919-AF0D-3EBCBF62E286}" srcOrd="1" destOrd="0" presId="urn:microsoft.com/office/officeart/2005/8/layout/bProcess3"/>
    <dgm:cxn modelId="{CD00DDAE-B402-471D-8ECC-B9916410B478}" srcId="{3C3EDD36-AF8B-4FF1-85C4-EDF916F1BF8B}" destId="{31FF011B-D1DE-42BA-8B82-CB527D081B2A}" srcOrd="2" destOrd="0" parTransId="{9670E48E-740D-49E1-B118-77638C6AFB0F}" sibTransId="{7A4D2D96-3248-4174-BA77-DC9237382132}"/>
    <dgm:cxn modelId="{D06C6C64-7E83-4D9F-AFF6-7E0187207C77}" type="presOf" srcId="{7A4D2D96-3248-4174-BA77-DC9237382132}" destId="{6FBA56C2-1054-4FA7-959E-9843A5514E59}" srcOrd="0" destOrd="0" presId="urn:microsoft.com/office/officeart/2005/8/layout/bProcess3"/>
    <dgm:cxn modelId="{DF19CC0D-BB87-47C8-BE21-CF9D3BEF0CDF}" srcId="{3C3EDD36-AF8B-4FF1-85C4-EDF916F1BF8B}" destId="{9572776C-CE69-44A1-BC67-A940C6962CA1}" srcOrd="3" destOrd="0" parTransId="{D9C26DF3-843E-4918-8254-0F00957D08A4}" sibTransId="{AD9FF239-6A65-46AE-8E06-16653EBEE8CA}"/>
    <dgm:cxn modelId="{25FA627F-F9FA-4895-9DD3-D763EFF52859}" type="presOf" srcId="{31FF011B-D1DE-42BA-8B82-CB527D081B2A}" destId="{26594EB3-5BA7-488D-B57A-D74C6B29BFBC}" srcOrd="0" destOrd="0" presId="urn:microsoft.com/office/officeart/2005/8/layout/bProcess3"/>
    <dgm:cxn modelId="{0FABBA64-EFE6-455E-9359-03830A1E963B}" srcId="{3C3EDD36-AF8B-4FF1-85C4-EDF916F1BF8B}" destId="{E5C1095B-2180-42C6-AB7E-87CA6D3D9ECF}" srcOrd="1" destOrd="0" parTransId="{8A76F4DC-FA35-4667-B46E-67286014A21F}" sibTransId="{7EB6B419-5F3A-4100-8BAB-62DBE511C341}"/>
    <dgm:cxn modelId="{6CDD232E-A896-4C98-8175-E3048E47A104}" type="presOf" srcId="{E5C1095B-2180-42C6-AB7E-87CA6D3D9ECF}" destId="{88ECF628-F957-49DA-B422-0ADEC3FD0839}" srcOrd="0" destOrd="0" presId="urn:microsoft.com/office/officeart/2005/8/layout/bProcess3"/>
    <dgm:cxn modelId="{9BDED501-F123-4869-A9DD-27AAFA5C24F6}" type="presOf" srcId="{AD9FF239-6A65-46AE-8E06-16653EBEE8CA}" destId="{BB7E9E4E-C28B-4919-9845-AEF3D8FB8A13}" srcOrd="0" destOrd="0" presId="urn:microsoft.com/office/officeart/2005/8/layout/bProcess3"/>
    <dgm:cxn modelId="{3C93C067-1E53-49AE-B389-F1ADC01ECD82}" type="presOf" srcId="{7EB6B419-5F3A-4100-8BAB-62DBE511C341}" destId="{2A073017-26A9-41E9-871A-136F67B86EC9}" srcOrd="0" destOrd="0" presId="urn:microsoft.com/office/officeart/2005/8/layout/bProcess3"/>
    <dgm:cxn modelId="{519FAD9F-BBF9-421A-A4F7-DBA79902D8D3}" type="presParOf" srcId="{8D3DA135-A66A-4DEC-BD0D-3D8DFA091ED3}" destId="{45D66EED-9B64-4AFB-81CF-0F0A11F66C4E}" srcOrd="0" destOrd="0" presId="urn:microsoft.com/office/officeart/2005/8/layout/bProcess3"/>
    <dgm:cxn modelId="{40F7C84A-BF7E-42AA-8901-CEC860797960}" type="presParOf" srcId="{8D3DA135-A66A-4DEC-BD0D-3D8DFA091ED3}" destId="{99F8960F-BBF2-41AE-809B-BBB6D67083B1}" srcOrd="1" destOrd="0" presId="urn:microsoft.com/office/officeart/2005/8/layout/bProcess3"/>
    <dgm:cxn modelId="{3EB3565A-CD0C-4C55-A4A7-9E4FFDB9FC9B}" type="presParOf" srcId="{99F8960F-BBF2-41AE-809B-BBB6D67083B1}" destId="{AFB38E16-E16B-483C-B4C6-A6C4339792AE}" srcOrd="0" destOrd="0" presId="urn:microsoft.com/office/officeart/2005/8/layout/bProcess3"/>
    <dgm:cxn modelId="{045E15A2-5B77-4B93-8BCD-8B64F3D6F714}" type="presParOf" srcId="{8D3DA135-A66A-4DEC-BD0D-3D8DFA091ED3}" destId="{88ECF628-F957-49DA-B422-0ADEC3FD0839}" srcOrd="2" destOrd="0" presId="urn:microsoft.com/office/officeart/2005/8/layout/bProcess3"/>
    <dgm:cxn modelId="{AD24BB8D-B70D-4E55-A591-F5E26A675AE0}" type="presParOf" srcId="{8D3DA135-A66A-4DEC-BD0D-3D8DFA091ED3}" destId="{2A073017-26A9-41E9-871A-136F67B86EC9}" srcOrd="3" destOrd="0" presId="urn:microsoft.com/office/officeart/2005/8/layout/bProcess3"/>
    <dgm:cxn modelId="{6675FFFE-23B7-4D5A-A52D-833667BDC9BC}" type="presParOf" srcId="{2A073017-26A9-41E9-871A-136F67B86EC9}" destId="{B75709FB-6A91-4919-AF0D-3EBCBF62E286}" srcOrd="0" destOrd="0" presId="urn:microsoft.com/office/officeart/2005/8/layout/bProcess3"/>
    <dgm:cxn modelId="{EC78FF8A-0F53-4700-BE4A-E5B1A2227DB3}" type="presParOf" srcId="{8D3DA135-A66A-4DEC-BD0D-3D8DFA091ED3}" destId="{26594EB3-5BA7-488D-B57A-D74C6B29BFBC}" srcOrd="4" destOrd="0" presId="urn:microsoft.com/office/officeart/2005/8/layout/bProcess3"/>
    <dgm:cxn modelId="{9E81B543-EC99-4E5F-9A5F-9EDBED3C0804}" type="presParOf" srcId="{8D3DA135-A66A-4DEC-BD0D-3D8DFA091ED3}" destId="{6FBA56C2-1054-4FA7-959E-9843A5514E59}" srcOrd="5" destOrd="0" presId="urn:microsoft.com/office/officeart/2005/8/layout/bProcess3"/>
    <dgm:cxn modelId="{909CA3D0-EF9D-41C8-A5E0-40216ECBDB12}" type="presParOf" srcId="{6FBA56C2-1054-4FA7-959E-9843A5514E59}" destId="{CA103056-495E-4A74-9F98-4302C7E97AB8}" srcOrd="0" destOrd="0" presId="urn:microsoft.com/office/officeart/2005/8/layout/bProcess3"/>
    <dgm:cxn modelId="{717A662D-7D45-4E1E-921E-DC25B24A5977}" type="presParOf" srcId="{8D3DA135-A66A-4DEC-BD0D-3D8DFA091ED3}" destId="{3B98A0C0-E81F-4B77-A563-8D76A79F3657}" srcOrd="6" destOrd="0" presId="urn:microsoft.com/office/officeart/2005/8/layout/bProcess3"/>
    <dgm:cxn modelId="{81733862-0986-4287-B803-9D1C259B3BE6}" type="presParOf" srcId="{8D3DA135-A66A-4DEC-BD0D-3D8DFA091ED3}" destId="{BB7E9E4E-C28B-4919-9845-AEF3D8FB8A13}" srcOrd="7" destOrd="0" presId="urn:microsoft.com/office/officeart/2005/8/layout/bProcess3"/>
    <dgm:cxn modelId="{208A5052-BAC0-48A8-A9A2-63F2E3D61C0D}" type="presParOf" srcId="{BB7E9E4E-C28B-4919-9845-AEF3D8FB8A13}" destId="{DD195D0C-1D09-450A-8045-D587AB62F385}" srcOrd="0" destOrd="0" presId="urn:microsoft.com/office/officeart/2005/8/layout/bProcess3"/>
    <dgm:cxn modelId="{33E26075-E529-40E9-AE4B-D41B9E372C34}" type="presParOf" srcId="{8D3DA135-A66A-4DEC-BD0D-3D8DFA091ED3}" destId="{240B2967-0389-4F85-82E3-704410C5C9CB}" srcOrd="8" destOrd="0" presId="urn:microsoft.com/office/officeart/2005/8/layout/bProcess3"/>
  </dgm:cxnLst>
  <dgm:bg/>
  <dgm:whole>
    <a:ln>
      <a:solidFill>
        <a:srgbClr val="00206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5AE83C-D91B-4F54-920D-B2AA8E313E6D}"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IN"/>
        </a:p>
      </dgm:t>
    </dgm:pt>
    <dgm:pt modelId="{EF6B6E03-1A5B-4C9E-ADAB-ED06975681D3}" type="pres">
      <dgm:prSet presAssocID="{405AE83C-D91B-4F54-920D-B2AA8E313E6D}" presName="Name0" presStyleCnt="0">
        <dgm:presLayoutVars>
          <dgm:chMax val="1"/>
          <dgm:dir/>
          <dgm:animLvl val="ctr"/>
          <dgm:resizeHandles val="exact"/>
        </dgm:presLayoutVars>
      </dgm:prSet>
      <dgm:spPr/>
      <dgm:t>
        <a:bodyPr/>
        <a:lstStyle/>
        <a:p>
          <a:endParaRPr lang="en-US"/>
        </a:p>
      </dgm:t>
    </dgm:pt>
  </dgm:ptLst>
  <dgm:cxnLst>
    <dgm:cxn modelId="{B80A6757-3E00-4C5C-9A5D-40F819FE4A28}" type="presOf" srcId="{405AE83C-D91B-4F54-920D-B2AA8E313E6D}" destId="{EF6B6E03-1A5B-4C9E-ADAB-ED06975681D3}" srcOrd="0"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8D2046-1781-48A0-BE74-9B9FE5C001E5}" type="doc">
      <dgm:prSet loTypeId="urn:microsoft.com/office/officeart/2005/8/layout/pyramid4" loCatId="pyramid" qsTypeId="urn:microsoft.com/office/officeart/2005/8/quickstyle/simple3" qsCatId="simple" csTypeId="urn:microsoft.com/office/officeart/2005/8/colors/colorful5" csCatId="colorful" phldr="1"/>
      <dgm:spPr/>
      <dgm:t>
        <a:bodyPr/>
        <a:lstStyle/>
        <a:p>
          <a:endParaRPr lang="en-IN"/>
        </a:p>
      </dgm:t>
    </dgm:pt>
    <dgm:pt modelId="{E5EF87EB-CEBB-4C0E-9C57-30C91D1972B0}">
      <dgm:prSet phldrT="[Text]" custT="1"/>
      <dgm:spPr/>
      <dgm:t>
        <a:bodyPr/>
        <a:lstStyle/>
        <a:p>
          <a:r>
            <a:rPr lang="en-US" sz="1600" b="1" i="0" dirty="0">
              <a:effectLst/>
              <a:latin typeface="Söhne"/>
            </a:rPr>
            <a:t>1.Limited Sensor Accuracy</a:t>
          </a:r>
          <a:endParaRPr lang="en-IN" sz="1600" dirty="0"/>
        </a:p>
      </dgm:t>
    </dgm:pt>
    <dgm:pt modelId="{CD98C39B-397D-430B-A66C-F253B042DA60}" type="parTrans" cxnId="{98866209-BAF2-4E9B-AE8E-87FB908FC4A2}">
      <dgm:prSet/>
      <dgm:spPr/>
      <dgm:t>
        <a:bodyPr/>
        <a:lstStyle/>
        <a:p>
          <a:endParaRPr lang="en-IN"/>
        </a:p>
      </dgm:t>
    </dgm:pt>
    <dgm:pt modelId="{AB5F117D-1525-458F-B9D1-E3BC1CDAB0E5}" type="sibTrans" cxnId="{98866209-BAF2-4E9B-AE8E-87FB908FC4A2}">
      <dgm:prSet/>
      <dgm:spPr/>
      <dgm:t>
        <a:bodyPr/>
        <a:lstStyle/>
        <a:p>
          <a:endParaRPr lang="en-IN"/>
        </a:p>
      </dgm:t>
    </dgm:pt>
    <dgm:pt modelId="{207D9688-2A13-4CF9-AB45-3DC7A82FD684}">
      <dgm:prSet phldrT="[Text]" custT="1"/>
      <dgm:spPr/>
      <dgm:t>
        <a:bodyPr/>
        <a:lstStyle/>
        <a:p>
          <a:r>
            <a:rPr lang="en-IN" sz="1600" b="1" i="0" dirty="0">
              <a:effectLst/>
              <a:latin typeface="Söhne"/>
            </a:rPr>
            <a:t>3.Initial Setup Cost</a:t>
          </a:r>
          <a:endParaRPr lang="en-IN" sz="1600" dirty="0"/>
        </a:p>
      </dgm:t>
    </dgm:pt>
    <dgm:pt modelId="{0BBACB58-BFC6-4450-8434-A3DCABBA2DF0}" type="parTrans" cxnId="{7EBE0C19-E5A9-4374-B2AF-A80C62751814}">
      <dgm:prSet/>
      <dgm:spPr/>
      <dgm:t>
        <a:bodyPr/>
        <a:lstStyle/>
        <a:p>
          <a:endParaRPr lang="en-IN"/>
        </a:p>
      </dgm:t>
    </dgm:pt>
    <dgm:pt modelId="{47C3DDA4-EEE4-44FA-96D1-8B0CAB459678}" type="sibTrans" cxnId="{7EBE0C19-E5A9-4374-B2AF-A80C62751814}">
      <dgm:prSet/>
      <dgm:spPr/>
      <dgm:t>
        <a:bodyPr/>
        <a:lstStyle/>
        <a:p>
          <a:endParaRPr lang="en-IN"/>
        </a:p>
      </dgm:t>
    </dgm:pt>
    <dgm:pt modelId="{3D6FC5E8-371E-405D-8867-430A2C292D0E}">
      <dgm:prSet phldrT="[Text]" custT="1"/>
      <dgm:spPr/>
      <dgm:t>
        <a:bodyPr/>
        <a:lstStyle/>
        <a:p>
          <a:r>
            <a:rPr lang="en-US" sz="1600" b="1" i="0" dirty="0">
              <a:effectLst/>
              <a:latin typeface="Söhne"/>
            </a:rPr>
            <a:t>2.Latency</a:t>
          </a:r>
          <a:endParaRPr lang="en-IN" sz="1600" dirty="0"/>
        </a:p>
      </dgm:t>
    </dgm:pt>
    <dgm:pt modelId="{F654B46E-D2D0-4BE4-998B-64693E05EAD9}" type="parTrans" cxnId="{B4B72EF6-5B68-4872-9541-BEE4274EDC75}">
      <dgm:prSet/>
      <dgm:spPr/>
      <dgm:t>
        <a:bodyPr/>
        <a:lstStyle/>
        <a:p>
          <a:endParaRPr lang="en-IN"/>
        </a:p>
      </dgm:t>
    </dgm:pt>
    <dgm:pt modelId="{78ECD3FF-E351-4930-9521-919030440084}" type="sibTrans" cxnId="{B4B72EF6-5B68-4872-9541-BEE4274EDC75}">
      <dgm:prSet/>
      <dgm:spPr/>
      <dgm:t>
        <a:bodyPr/>
        <a:lstStyle/>
        <a:p>
          <a:endParaRPr lang="en-IN"/>
        </a:p>
      </dgm:t>
    </dgm:pt>
    <dgm:pt modelId="{1C88B750-362D-43D3-B98E-9A8907FF4E60}">
      <dgm:prSet phldrT="[Text]" custT="1"/>
      <dgm:spPr/>
      <dgm:t>
        <a:bodyPr/>
        <a:lstStyle/>
        <a:p>
          <a:r>
            <a:rPr lang="en-US" sz="1600" b="1" i="0" dirty="0">
              <a:effectLst/>
              <a:latin typeface="Söhne"/>
            </a:rPr>
            <a:t>4.Reliability on Internet Connectivity</a:t>
          </a:r>
          <a:endParaRPr lang="en-IN" sz="1600" dirty="0"/>
        </a:p>
      </dgm:t>
    </dgm:pt>
    <dgm:pt modelId="{B948C927-DD69-4389-B53E-329EF0631A27}" type="parTrans" cxnId="{03DCA349-2ECE-43EE-8D60-56BD33A9E7CB}">
      <dgm:prSet/>
      <dgm:spPr/>
      <dgm:t>
        <a:bodyPr/>
        <a:lstStyle/>
        <a:p>
          <a:endParaRPr lang="en-IN"/>
        </a:p>
      </dgm:t>
    </dgm:pt>
    <dgm:pt modelId="{1D836FDA-3F68-49BA-A506-C4D7875620CE}" type="sibTrans" cxnId="{03DCA349-2ECE-43EE-8D60-56BD33A9E7CB}">
      <dgm:prSet/>
      <dgm:spPr/>
      <dgm:t>
        <a:bodyPr/>
        <a:lstStyle/>
        <a:p>
          <a:endParaRPr lang="en-IN"/>
        </a:p>
      </dgm:t>
    </dgm:pt>
    <dgm:pt modelId="{66F364D5-954A-4DFE-8670-2CA98F9C673E}" type="pres">
      <dgm:prSet presAssocID="{2C8D2046-1781-48A0-BE74-9B9FE5C001E5}" presName="compositeShape" presStyleCnt="0">
        <dgm:presLayoutVars>
          <dgm:chMax val="9"/>
          <dgm:dir/>
          <dgm:resizeHandles val="exact"/>
        </dgm:presLayoutVars>
      </dgm:prSet>
      <dgm:spPr/>
      <dgm:t>
        <a:bodyPr/>
        <a:lstStyle/>
        <a:p>
          <a:endParaRPr lang="en-US"/>
        </a:p>
      </dgm:t>
    </dgm:pt>
    <dgm:pt modelId="{2DC1DB93-82AA-4BDB-A118-B6C1C00BC4E8}" type="pres">
      <dgm:prSet presAssocID="{2C8D2046-1781-48A0-BE74-9B9FE5C001E5}" presName="triangle1" presStyleLbl="node1" presStyleIdx="0" presStyleCnt="4">
        <dgm:presLayoutVars>
          <dgm:bulletEnabled val="1"/>
        </dgm:presLayoutVars>
      </dgm:prSet>
      <dgm:spPr/>
      <dgm:t>
        <a:bodyPr/>
        <a:lstStyle/>
        <a:p>
          <a:endParaRPr lang="en-US"/>
        </a:p>
      </dgm:t>
    </dgm:pt>
    <dgm:pt modelId="{995F8536-AC24-45C2-AE8B-14F3DE13F47B}" type="pres">
      <dgm:prSet presAssocID="{2C8D2046-1781-48A0-BE74-9B9FE5C001E5}" presName="triangle2" presStyleLbl="node1" presStyleIdx="1" presStyleCnt="4">
        <dgm:presLayoutVars>
          <dgm:bulletEnabled val="1"/>
        </dgm:presLayoutVars>
      </dgm:prSet>
      <dgm:spPr/>
      <dgm:t>
        <a:bodyPr/>
        <a:lstStyle/>
        <a:p>
          <a:endParaRPr lang="en-US"/>
        </a:p>
      </dgm:t>
    </dgm:pt>
    <dgm:pt modelId="{6BDA1F64-9C4A-4E35-8D88-1693486449BC}" type="pres">
      <dgm:prSet presAssocID="{2C8D2046-1781-48A0-BE74-9B9FE5C001E5}" presName="triangle3" presStyleLbl="node1" presStyleIdx="2" presStyleCnt="4">
        <dgm:presLayoutVars>
          <dgm:bulletEnabled val="1"/>
        </dgm:presLayoutVars>
      </dgm:prSet>
      <dgm:spPr/>
      <dgm:t>
        <a:bodyPr/>
        <a:lstStyle/>
        <a:p>
          <a:endParaRPr lang="en-US"/>
        </a:p>
      </dgm:t>
    </dgm:pt>
    <dgm:pt modelId="{2B2B6484-2465-4831-A67A-15492D5E700E}" type="pres">
      <dgm:prSet presAssocID="{2C8D2046-1781-48A0-BE74-9B9FE5C001E5}" presName="triangle4" presStyleLbl="node1" presStyleIdx="3" presStyleCnt="4">
        <dgm:presLayoutVars>
          <dgm:bulletEnabled val="1"/>
        </dgm:presLayoutVars>
      </dgm:prSet>
      <dgm:spPr/>
      <dgm:t>
        <a:bodyPr/>
        <a:lstStyle/>
        <a:p>
          <a:endParaRPr lang="en-US"/>
        </a:p>
      </dgm:t>
    </dgm:pt>
  </dgm:ptLst>
  <dgm:cxnLst>
    <dgm:cxn modelId="{03DCA349-2ECE-43EE-8D60-56BD33A9E7CB}" srcId="{2C8D2046-1781-48A0-BE74-9B9FE5C001E5}" destId="{1C88B750-362D-43D3-B98E-9A8907FF4E60}" srcOrd="3" destOrd="0" parTransId="{B948C927-DD69-4389-B53E-329EF0631A27}" sibTransId="{1D836FDA-3F68-49BA-A506-C4D7875620CE}"/>
    <dgm:cxn modelId="{796FBA5C-7E2A-4409-98E4-88BFF3143632}" type="presOf" srcId="{1C88B750-362D-43D3-B98E-9A8907FF4E60}" destId="{2B2B6484-2465-4831-A67A-15492D5E700E}" srcOrd="0" destOrd="0" presId="urn:microsoft.com/office/officeart/2005/8/layout/pyramid4"/>
    <dgm:cxn modelId="{B4B72EF6-5B68-4872-9541-BEE4274EDC75}" srcId="{2C8D2046-1781-48A0-BE74-9B9FE5C001E5}" destId="{3D6FC5E8-371E-405D-8867-430A2C292D0E}" srcOrd="2" destOrd="0" parTransId="{F654B46E-D2D0-4BE4-998B-64693E05EAD9}" sibTransId="{78ECD3FF-E351-4930-9521-919030440084}"/>
    <dgm:cxn modelId="{7EBE0C19-E5A9-4374-B2AF-A80C62751814}" srcId="{2C8D2046-1781-48A0-BE74-9B9FE5C001E5}" destId="{207D9688-2A13-4CF9-AB45-3DC7A82FD684}" srcOrd="1" destOrd="0" parTransId="{0BBACB58-BFC6-4450-8434-A3DCABBA2DF0}" sibTransId="{47C3DDA4-EEE4-44FA-96D1-8B0CAB459678}"/>
    <dgm:cxn modelId="{0F511003-0963-4A9C-9A17-2822DBE7DCDB}" type="presOf" srcId="{3D6FC5E8-371E-405D-8867-430A2C292D0E}" destId="{6BDA1F64-9C4A-4E35-8D88-1693486449BC}" srcOrd="0" destOrd="0" presId="urn:microsoft.com/office/officeart/2005/8/layout/pyramid4"/>
    <dgm:cxn modelId="{11C2B603-5E2F-4006-AF8A-F97D0174563B}" type="presOf" srcId="{E5EF87EB-CEBB-4C0E-9C57-30C91D1972B0}" destId="{2DC1DB93-82AA-4BDB-A118-B6C1C00BC4E8}" srcOrd="0" destOrd="0" presId="urn:microsoft.com/office/officeart/2005/8/layout/pyramid4"/>
    <dgm:cxn modelId="{98866209-BAF2-4E9B-AE8E-87FB908FC4A2}" srcId="{2C8D2046-1781-48A0-BE74-9B9FE5C001E5}" destId="{E5EF87EB-CEBB-4C0E-9C57-30C91D1972B0}" srcOrd="0" destOrd="0" parTransId="{CD98C39B-397D-430B-A66C-F253B042DA60}" sibTransId="{AB5F117D-1525-458F-B9D1-E3BC1CDAB0E5}"/>
    <dgm:cxn modelId="{567F9D1E-04BC-4805-A9C0-209609F7F29F}" type="presOf" srcId="{207D9688-2A13-4CF9-AB45-3DC7A82FD684}" destId="{995F8536-AC24-45C2-AE8B-14F3DE13F47B}" srcOrd="0" destOrd="0" presId="urn:microsoft.com/office/officeart/2005/8/layout/pyramid4"/>
    <dgm:cxn modelId="{C5872AAB-4EFB-4E27-AE8C-A930593D1544}" type="presOf" srcId="{2C8D2046-1781-48A0-BE74-9B9FE5C001E5}" destId="{66F364D5-954A-4DFE-8670-2CA98F9C673E}" srcOrd="0" destOrd="0" presId="urn:microsoft.com/office/officeart/2005/8/layout/pyramid4"/>
    <dgm:cxn modelId="{825CD05D-6365-4D72-84C7-A1249E7AE870}" type="presParOf" srcId="{66F364D5-954A-4DFE-8670-2CA98F9C673E}" destId="{2DC1DB93-82AA-4BDB-A118-B6C1C00BC4E8}" srcOrd="0" destOrd="0" presId="urn:microsoft.com/office/officeart/2005/8/layout/pyramid4"/>
    <dgm:cxn modelId="{23850317-DAC8-48B0-AA15-D8CE9C42A225}" type="presParOf" srcId="{66F364D5-954A-4DFE-8670-2CA98F9C673E}" destId="{995F8536-AC24-45C2-AE8B-14F3DE13F47B}" srcOrd="1" destOrd="0" presId="urn:microsoft.com/office/officeart/2005/8/layout/pyramid4"/>
    <dgm:cxn modelId="{637E321F-C320-4185-BD79-C4C54A457116}" type="presParOf" srcId="{66F364D5-954A-4DFE-8670-2CA98F9C673E}" destId="{6BDA1F64-9C4A-4E35-8D88-1693486449BC}" srcOrd="2" destOrd="0" presId="urn:microsoft.com/office/officeart/2005/8/layout/pyramid4"/>
    <dgm:cxn modelId="{BF9F3ABE-7362-40B8-B932-8C411EB22CED}" type="presParOf" srcId="{66F364D5-954A-4DFE-8670-2CA98F9C673E}" destId="{2B2B6484-2465-4831-A67A-15492D5E700E}" srcOrd="3" destOrd="0" presId="urn:microsoft.com/office/officeart/2005/8/layout/pyramid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CBC65E-1FA8-4F8B-AB79-ED05B28CB6D4}" type="doc">
      <dgm:prSet loTypeId="urn:microsoft.com/office/officeart/2005/8/layout/cycle8" loCatId="cycle" qsTypeId="urn:microsoft.com/office/officeart/2005/8/quickstyle/simple1" qsCatId="simple" csTypeId="urn:microsoft.com/office/officeart/2005/8/colors/accent0_3" csCatId="mainScheme" phldr="1"/>
      <dgm:spPr/>
    </dgm:pt>
    <dgm:pt modelId="{C17F9476-6DF6-48E2-AE55-F57545180F90}">
      <dgm:prSet phldrT="[Text]" custT="1"/>
      <dgm:spPr/>
      <dgm:t>
        <a:bodyPr/>
        <a:lstStyle/>
        <a:p>
          <a:pPr>
            <a:buFont typeface="Arial" panose="020B0604020202020204" pitchFamily="34" charset="0"/>
            <a:buChar char="•"/>
          </a:pPr>
          <a:r>
            <a:rPr lang="en-US" sz="1100" dirty="0"/>
            <a:t>Additionally, there will be integration of a localized server exclusively designed for storing historical data, which will be interconnected with the system.</a:t>
          </a:r>
          <a:endParaRPr lang="en-IN" sz="1100" dirty="0"/>
        </a:p>
      </dgm:t>
    </dgm:pt>
    <dgm:pt modelId="{126CA04E-EC42-42CB-A2A8-B4A0195016A1}" type="parTrans" cxnId="{A495F834-09B9-40E5-8545-418232155197}">
      <dgm:prSet/>
      <dgm:spPr/>
      <dgm:t>
        <a:bodyPr/>
        <a:lstStyle/>
        <a:p>
          <a:endParaRPr lang="en-IN"/>
        </a:p>
      </dgm:t>
    </dgm:pt>
    <dgm:pt modelId="{D64840D1-7731-412C-B140-5FEBB664F5B9}" type="sibTrans" cxnId="{A495F834-09B9-40E5-8545-418232155197}">
      <dgm:prSet/>
      <dgm:spPr/>
      <dgm:t>
        <a:bodyPr/>
        <a:lstStyle/>
        <a:p>
          <a:endParaRPr lang="en-IN"/>
        </a:p>
      </dgm:t>
    </dgm:pt>
    <dgm:pt modelId="{A19F9B40-14CC-4760-BBF9-3F20D2AECBE5}">
      <dgm:prSet phldrT="[Text]" custT="1"/>
      <dgm:spPr/>
      <dgm:t>
        <a:bodyPr/>
        <a:lstStyle/>
        <a:p>
          <a:pPr>
            <a:buFont typeface="Arial" panose="020B0604020202020204" pitchFamily="34" charset="0"/>
            <a:buChar char="•"/>
          </a:pPr>
          <a:r>
            <a:rPr lang="en-US" sz="1200" dirty="0"/>
            <a:t>Currently, while the data is displayed on a cloud-based UI, the system itself can establish a smooth and uninterrupted connection between the transmitter and receiver even across considerable distances.</a:t>
          </a:r>
          <a:endParaRPr lang="en-IN" sz="1200" dirty="0"/>
        </a:p>
      </dgm:t>
    </dgm:pt>
    <dgm:pt modelId="{E9358A68-8FE6-41C0-B6B1-49C4661AD702}" type="parTrans" cxnId="{C208ED6C-5F59-4FD3-8CFE-A93AA74FF0C1}">
      <dgm:prSet/>
      <dgm:spPr/>
      <dgm:t>
        <a:bodyPr/>
        <a:lstStyle/>
        <a:p>
          <a:endParaRPr lang="en-IN"/>
        </a:p>
      </dgm:t>
    </dgm:pt>
    <dgm:pt modelId="{40B7E680-D6BE-49F2-ABE3-57F041C2A81A}" type="sibTrans" cxnId="{C208ED6C-5F59-4FD3-8CFE-A93AA74FF0C1}">
      <dgm:prSet/>
      <dgm:spPr/>
      <dgm:t>
        <a:bodyPr/>
        <a:lstStyle/>
        <a:p>
          <a:endParaRPr lang="en-IN"/>
        </a:p>
      </dgm:t>
    </dgm:pt>
    <dgm:pt modelId="{678A5A8D-B4F0-4B19-8B73-225CD50DD75B}">
      <dgm:prSet phldrT="[Text]" custT="1"/>
      <dgm:spPr/>
      <dgm:t>
        <a:bodyPr/>
        <a:lstStyle/>
        <a:p>
          <a:pPr>
            <a:buFont typeface="Arial" panose="020B0604020202020204" pitchFamily="34" charset="0"/>
            <a:buChar char="•"/>
          </a:pPr>
          <a:r>
            <a:rPr lang="en-US" sz="1100" dirty="0"/>
            <a:t>The data can be presented on a dedicated display rather than a laptop, eliminating the need for continuous cloud verification and streamlining the process</a:t>
          </a:r>
          <a:r>
            <a:rPr lang="en-US" sz="1600" dirty="0"/>
            <a:t>.</a:t>
          </a:r>
          <a:endParaRPr lang="en-IN" sz="1600" dirty="0"/>
        </a:p>
      </dgm:t>
    </dgm:pt>
    <dgm:pt modelId="{8A7FDA83-A176-47B1-B886-FF46F70F63F1}" type="parTrans" cxnId="{BEE4CFCD-6315-4A00-9E99-BECE819378DA}">
      <dgm:prSet/>
      <dgm:spPr/>
      <dgm:t>
        <a:bodyPr/>
        <a:lstStyle/>
        <a:p>
          <a:endParaRPr lang="en-IN"/>
        </a:p>
      </dgm:t>
    </dgm:pt>
    <dgm:pt modelId="{D4CF24D9-770D-4349-9062-91E9D36A4F15}" type="sibTrans" cxnId="{BEE4CFCD-6315-4A00-9E99-BECE819378DA}">
      <dgm:prSet/>
      <dgm:spPr/>
      <dgm:t>
        <a:bodyPr/>
        <a:lstStyle/>
        <a:p>
          <a:endParaRPr lang="en-IN"/>
        </a:p>
      </dgm:t>
    </dgm:pt>
    <dgm:pt modelId="{7D0428B5-EB99-40AB-90C0-08F3C76045C9}" type="pres">
      <dgm:prSet presAssocID="{3CCBC65E-1FA8-4F8B-AB79-ED05B28CB6D4}" presName="compositeShape" presStyleCnt="0">
        <dgm:presLayoutVars>
          <dgm:chMax val="7"/>
          <dgm:dir/>
          <dgm:resizeHandles val="exact"/>
        </dgm:presLayoutVars>
      </dgm:prSet>
      <dgm:spPr/>
    </dgm:pt>
    <dgm:pt modelId="{39819FC4-4DDA-4FC7-947E-353EF7950B05}" type="pres">
      <dgm:prSet presAssocID="{3CCBC65E-1FA8-4F8B-AB79-ED05B28CB6D4}" presName="wedge1" presStyleLbl="node1" presStyleIdx="0" presStyleCnt="3"/>
      <dgm:spPr/>
      <dgm:t>
        <a:bodyPr/>
        <a:lstStyle/>
        <a:p>
          <a:endParaRPr lang="en-US"/>
        </a:p>
      </dgm:t>
    </dgm:pt>
    <dgm:pt modelId="{B6BC41FB-45F3-4D8D-9AB0-208F55BF834B}" type="pres">
      <dgm:prSet presAssocID="{3CCBC65E-1FA8-4F8B-AB79-ED05B28CB6D4}" presName="dummy1a" presStyleCnt="0"/>
      <dgm:spPr/>
    </dgm:pt>
    <dgm:pt modelId="{8FE4AF4A-EF5E-4D50-A23F-E7A4378671BF}" type="pres">
      <dgm:prSet presAssocID="{3CCBC65E-1FA8-4F8B-AB79-ED05B28CB6D4}" presName="dummy1b" presStyleCnt="0"/>
      <dgm:spPr/>
    </dgm:pt>
    <dgm:pt modelId="{ADA94B53-4294-4EFF-8B7D-B4E8069D19CB}" type="pres">
      <dgm:prSet presAssocID="{3CCBC65E-1FA8-4F8B-AB79-ED05B28CB6D4}" presName="wedge1Tx" presStyleLbl="node1" presStyleIdx="0" presStyleCnt="3">
        <dgm:presLayoutVars>
          <dgm:chMax val="0"/>
          <dgm:chPref val="0"/>
          <dgm:bulletEnabled val="1"/>
        </dgm:presLayoutVars>
      </dgm:prSet>
      <dgm:spPr/>
      <dgm:t>
        <a:bodyPr/>
        <a:lstStyle/>
        <a:p>
          <a:endParaRPr lang="en-US"/>
        </a:p>
      </dgm:t>
    </dgm:pt>
    <dgm:pt modelId="{13E2D3C4-AC64-4BCE-A6B6-1E5B8EAFE59C}" type="pres">
      <dgm:prSet presAssocID="{3CCBC65E-1FA8-4F8B-AB79-ED05B28CB6D4}" presName="wedge2" presStyleLbl="node1" presStyleIdx="1" presStyleCnt="3"/>
      <dgm:spPr/>
      <dgm:t>
        <a:bodyPr/>
        <a:lstStyle/>
        <a:p>
          <a:endParaRPr lang="en-US"/>
        </a:p>
      </dgm:t>
    </dgm:pt>
    <dgm:pt modelId="{3E1A39A2-09C5-4CE3-B9BA-AABAE720B208}" type="pres">
      <dgm:prSet presAssocID="{3CCBC65E-1FA8-4F8B-AB79-ED05B28CB6D4}" presName="dummy2a" presStyleCnt="0"/>
      <dgm:spPr/>
    </dgm:pt>
    <dgm:pt modelId="{42958B7E-3685-48D2-B4FE-EF53C4154977}" type="pres">
      <dgm:prSet presAssocID="{3CCBC65E-1FA8-4F8B-AB79-ED05B28CB6D4}" presName="dummy2b" presStyleCnt="0"/>
      <dgm:spPr/>
    </dgm:pt>
    <dgm:pt modelId="{0B5DF7FE-6506-42A8-BD84-653ED37CC330}" type="pres">
      <dgm:prSet presAssocID="{3CCBC65E-1FA8-4F8B-AB79-ED05B28CB6D4}" presName="wedge2Tx" presStyleLbl="node1" presStyleIdx="1" presStyleCnt="3">
        <dgm:presLayoutVars>
          <dgm:chMax val="0"/>
          <dgm:chPref val="0"/>
          <dgm:bulletEnabled val="1"/>
        </dgm:presLayoutVars>
      </dgm:prSet>
      <dgm:spPr/>
      <dgm:t>
        <a:bodyPr/>
        <a:lstStyle/>
        <a:p>
          <a:endParaRPr lang="en-US"/>
        </a:p>
      </dgm:t>
    </dgm:pt>
    <dgm:pt modelId="{C0267A0C-5140-4CFE-82B3-BB227CBD91F2}" type="pres">
      <dgm:prSet presAssocID="{3CCBC65E-1FA8-4F8B-AB79-ED05B28CB6D4}" presName="wedge3" presStyleLbl="node1" presStyleIdx="2" presStyleCnt="3" custScaleX="103024" custScaleY="102267"/>
      <dgm:spPr/>
      <dgm:t>
        <a:bodyPr/>
        <a:lstStyle/>
        <a:p>
          <a:endParaRPr lang="en-US"/>
        </a:p>
      </dgm:t>
    </dgm:pt>
    <dgm:pt modelId="{202B9756-5AC0-4E5F-A982-3951075BBDC3}" type="pres">
      <dgm:prSet presAssocID="{3CCBC65E-1FA8-4F8B-AB79-ED05B28CB6D4}" presName="dummy3a" presStyleCnt="0"/>
      <dgm:spPr/>
    </dgm:pt>
    <dgm:pt modelId="{B8F1AC01-F985-4258-B779-9B2C521FF5D5}" type="pres">
      <dgm:prSet presAssocID="{3CCBC65E-1FA8-4F8B-AB79-ED05B28CB6D4}" presName="dummy3b" presStyleCnt="0"/>
      <dgm:spPr/>
    </dgm:pt>
    <dgm:pt modelId="{E6C897F4-06F3-45C7-B3D3-B9A9F2FC5534}" type="pres">
      <dgm:prSet presAssocID="{3CCBC65E-1FA8-4F8B-AB79-ED05B28CB6D4}" presName="wedge3Tx" presStyleLbl="node1" presStyleIdx="2" presStyleCnt="3">
        <dgm:presLayoutVars>
          <dgm:chMax val="0"/>
          <dgm:chPref val="0"/>
          <dgm:bulletEnabled val="1"/>
        </dgm:presLayoutVars>
      </dgm:prSet>
      <dgm:spPr/>
      <dgm:t>
        <a:bodyPr/>
        <a:lstStyle/>
        <a:p>
          <a:endParaRPr lang="en-US"/>
        </a:p>
      </dgm:t>
    </dgm:pt>
    <dgm:pt modelId="{1DAE6955-546B-4257-9CFA-B2C303FF789E}" type="pres">
      <dgm:prSet presAssocID="{D64840D1-7731-412C-B140-5FEBB664F5B9}" presName="arrowWedge1" presStyleLbl="fgSibTrans2D1" presStyleIdx="0" presStyleCnt="3"/>
      <dgm:spPr/>
    </dgm:pt>
    <dgm:pt modelId="{1AAD0E6B-9CCE-4FDF-BF58-6B076DCCEE79}" type="pres">
      <dgm:prSet presAssocID="{40B7E680-D6BE-49F2-ABE3-57F041C2A81A}" presName="arrowWedge2" presStyleLbl="fgSibTrans2D1" presStyleIdx="1" presStyleCnt="3" custLinFactNeighborX="-133" custLinFactNeighborY="-1094"/>
      <dgm:spPr/>
    </dgm:pt>
    <dgm:pt modelId="{4BCD829D-ACFE-45B5-A218-B2DAB0AB9DA6}" type="pres">
      <dgm:prSet presAssocID="{D4CF24D9-770D-4349-9062-91E9D36A4F15}" presName="arrowWedge3" presStyleLbl="fgSibTrans2D1" presStyleIdx="2" presStyleCnt="3" custLinFactNeighborX="739" custLinFactNeighborY="-739"/>
      <dgm:spPr/>
    </dgm:pt>
  </dgm:ptLst>
  <dgm:cxnLst>
    <dgm:cxn modelId="{BEE4CFCD-6315-4A00-9E99-BECE819378DA}" srcId="{3CCBC65E-1FA8-4F8B-AB79-ED05B28CB6D4}" destId="{678A5A8D-B4F0-4B19-8B73-225CD50DD75B}" srcOrd="2" destOrd="0" parTransId="{8A7FDA83-A176-47B1-B886-FF46F70F63F1}" sibTransId="{D4CF24D9-770D-4349-9062-91E9D36A4F15}"/>
    <dgm:cxn modelId="{A495F834-09B9-40E5-8545-418232155197}" srcId="{3CCBC65E-1FA8-4F8B-AB79-ED05B28CB6D4}" destId="{C17F9476-6DF6-48E2-AE55-F57545180F90}" srcOrd="0" destOrd="0" parTransId="{126CA04E-EC42-42CB-A2A8-B4A0195016A1}" sibTransId="{D64840D1-7731-412C-B140-5FEBB664F5B9}"/>
    <dgm:cxn modelId="{3971AD07-29A6-4DB7-86B8-00A4C9D1D58C}" type="presOf" srcId="{3CCBC65E-1FA8-4F8B-AB79-ED05B28CB6D4}" destId="{7D0428B5-EB99-40AB-90C0-08F3C76045C9}" srcOrd="0" destOrd="0" presId="urn:microsoft.com/office/officeart/2005/8/layout/cycle8"/>
    <dgm:cxn modelId="{C208ED6C-5F59-4FD3-8CFE-A93AA74FF0C1}" srcId="{3CCBC65E-1FA8-4F8B-AB79-ED05B28CB6D4}" destId="{A19F9B40-14CC-4760-BBF9-3F20D2AECBE5}" srcOrd="1" destOrd="0" parTransId="{E9358A68-8FE6-41C0-B6B1-49C4661AD702}" sibTransId="{40B7E680-D6BE-49F2-ABE3-57F041C2A81A}"/>
    <dgm:cxn modelId="{12BE10C5-46E6-4CC1-8F92-5D5ABE793490}" type="presOf" srcId="{678A5A8D-B4F0-4B19-8B73-225CD50DD75B}" destId="{E6C897F4-06F3-45C7-B3D3-B9A9F2FC5534}" srcOrd="1" destOrd="0" presId="urn:microsoft.com/office/officeart/2005/8/layout/cycle8"/>
    <dgm:cxn modelId="{A009E751-31B6-4EA1-B8D9-DA4DB5195140}" type="presOf" srcId="{A19F9B40-14CC-4760-BBF9-3F20D2AECBE5}" destId="{0B5DF7FE-6506-42A8-BD84-653ED37CC330}" srcOrd="1" destOrd="0" presId="urn:microsoft.com/office/officeart/2005/8/layout/cycle8"/>
    <dgm:cxn modelId="{C6F8BBFF-6A5B-4AF5-A57A-01C2F5818B2D}" type="presOf" srcId="{678A5A8D-B4F0-4B19-8B73-225CD50DD75B}" destId="{C0267A0C-5140-4CFE-82B3-BB227CBD91F2}" srcOrd="0" destOrd="0" presId="urn:microsoft.com/office/officeart/2005/8/layout/cycle8"/>
    <dgm:cxn modelId="{93AAF642-91DA-4E4C-A897-12670EB836EA}" type="presOf" srcId="{C17F9476-6DF6-48E2-AE55-F57545180F90}" destId="{39819FC4-4DDA-4FC7-947E-353EF7950B05}" srcOrd="0" destOrd="0" presId="urn:microsoft.com/office/officeart/2005/8/layout/cycle8"/>
    <dgm:cxn modelId="{952D025F-934C-4430-A580-2599DDEA6780}" type="presOf" srcId="{C17F9476-6DF6-48E2-AE55-F57545180F90}" destId="{ADA94B53-4294-4EFF-8B7D-B4E8069D19CB}" srcOrd="1" destOrd="0" presId="urn:microsoft.com/office/officeart/2005/8/layout/cycle8"/>
    <dgm:cxn modelId="{F60E6A64-2074-47FA-B9F2-524637EE0AA3}" type="presOf" srcId="{A19F9B40-14CC-4760-BBF9-3F20D2AECBE5}" destId="{13E2D3C4-AC64-4BCE-A6B6-1E5B8EAFE59C}" srcOrd="0" destOrd="0" presId="urn:microsoft.com/office/officeart/2005/8/layout/cycle8"/>
    <dgm:cxn modelId="{0E0BBD62-64FD-479C-9B58-36A264A738DE}" type="presParOf" srcId="{7D0428B5-EB99-40AB-90C0-08F3C76045C9}" destId="{39819FC4-4DDA-4FC7-947E-353EF7950B05}" srcOrd="0" destOrd="0" presId="urn:microsoft.com/office/officeart/2005/8/layout/cycle8"/>
    <dgm:cxn modelId="{D39A51B3-EB2C-40E1-8831-9798CD0D9D41}" type="presParOf" srcId="{7D0428B5-EB99-40AB-90C0-08F3C76045C9}" destId="{B6BC41FB-45F3-4D8D-9AB0-208F55BF834B}" srcOrd="1" destOrd="0" presId="urn:microsoft.com/office/officeart/2005/8/layout/cycle8"/>
    <dgm:cxn modelId="{AB72946C-D56D-4EC8-B00B-84726ADEB47E}" type="presParOf" srcId="{7D0428B5-EB99-40AB-90C0-08F3C76045C9}" destId="{8FE4AF4A-EF5E-4D50-A23F-E7A4378671BF}" srcOrd="2" destOrd="0" presId="urn:microsoft.com/office/officeart/2005/8/layout/cycle8"/>
    <dgm:cxn modelId="{0CD0EBEA-98AA-4BD9-AB91-E282EB27A448}" type="presParOf" srcId="{7D0428B5-EB99-40AB-90C0-08F3C76045C9}" destId="{ADA94B53-4294-4EFF-8B7D-B4E8069D19CB}" srcOrd="3" destOrd="0" presId="urn:microsoft.com/office/officeart/2005/8/layout/cycle8"/>
    <dgm:cxn modelId="{FCBBA258-A4CF-4374-96FF-223F13C71AAE}" type="presParOf" srcId="{7D0428B5-EB99-40AB-90C0-08F3C76045C9}" destId="{13E2D3C4-AC64-4BCE-A6B6-1E5B8EAFE59C}" srcOrd="4" destOrd="0" presId="urn:microsoft.com/office/officeart/2005/8/layout/cycle8"/>
    <dgm:cxn modelId="{468B1AB0-7BF4-424A-A8E9-F7A3EBF69C01}" type="presParOf" srcId="{7D0428B5-EB99-40AB-90C0-08F3C76045C9}" destId="{3E1A39A2-09C5-4CE3-B9BA-AABAE720B208}" srcOrd="5" destOrd="0" presId="urn:microsoft.com/office/officeart/2005/8/layout/cycle8"/>
    <dgm:cxn modelId="{A1837EFC-1750-4050-8AA7-9319CF0221E4}" type="presParOf" srcId="{7D0428B5-EB99-40AB-90C0-08F3C76045C9}" destId="{42958B7E-3685-48D2-B4FE-EF53C4154977}" srcOrd="6" destOrd="0" presId="urn:microsoft.com/office/officeart/2005/8/layout/cycle8"/>
    <dgm:cxn modelId="{D4B32A31-EAA5-41D8-9C38-713EDD9A54A4}" type="presParOf" srcId="{7D0428B5-EB99-40AB-90C0-08F3C76045C9}" destId="{0B5DF7FE-6506-42A8-BD84-653ED37CC330}" srcOrd="7" destOrd="0" presId="urn:microsoft.com/office/officeart/2005/8/layout/cycle8"/>
    <dgm:cxn modelId="{533B362E-8F34-4399-B7DD-3991294546B2}" type="presParOf" srcId="{7D0428B5-EB99-40AB-90C0-08F3C76045C9}" destId="{C0267A0C-5140-4CFE-82B3-BB227CBD91F2}" srcOrd="8" destOrd="0" presId="urn:microsoft.com/office/officeart/2005/8/layout/cycle8"/>
    <dgm:cxn modelId="{FB541F5B-D5CD-421B-AA84-D74E5CB41865}" type="presParOf" srcId="{7D0428B5-EB99-40AB-90C0-08F3C76045C9}" destId="{202B9756-5AC0-4E5F-A982-3951075BBDC3}" srcOrd="9" destOrd="0" presId="urn:microsoft.com/office/officeart/2005/8/layout/cycle8"/>
    <dgm:cxn modelId="{ACE85639-4D19-4B03-9119-5480DFB22400}" type="presParOf" srcId="{7D0428B5-EB99-40AB-90C0-08F3C76045C9}" destId="{B8F1AC01-F985-4258-B779-9B2C521FF5D5}" srcOrd="10" destOrd="0" presId="urn:microsoft.com/office/officeart/2005/8/layout/cycle8"/>
    <dgm:cxn modelId="{592128A3-0B86-47D9-8416-812CB9BCB0AC}" type="presParOf" srcId="{7D0428B5-EB99-40AB-90C0-08F3C76045C9}" destId="{E6C897F4-06F3-45C7-B3D3-B9A9F2FC5534}" srcOrd="11" destOrd="0" presId="urn:microsoft.com/office/officeart/2005/8/layout/cycle8"/>
    <dgm:cxn modelId="{C481703F-AA4A-4D55-A5BD-35474D5C417F}" type="presParOf" srcId="{7D0428B5-EB99-40AB-90C0-08F3C76045C9}" destId="{1DAE6955-546B-4257-9CFA-B2C303FF789E}" srcOrd="12" destOrd="0" presId="urn:microsoft.com/office/officeart/2005/8/layout/cycle8"/>
    <dgm:cxn modelId="{0F271CC9-FA4A-4A7A-9C42-9290019A2A84}" type="presParOf" srcId="{7D0428B5-EB99-40AB-90C0-08F3C76045C9}" destId="{1AAD0E6B-9CCE-4FDF-BF58-6B076DCCEE79}" srcOrd="13" destOrd="0" presId="urn:microsoft.com/office/officeart/2005/8/layout/cycle8"/>
    <dgm:cxn modelId="{239B884F-FAB6-4DE1-ACA7-9A410D763531}" type="presParOf" srcId="{7D0428B5-EB99-40AB-90C0-08F3C76045C9}" destId="{4BCD829D-ACFE-45B5-A218-B2DAB0AB9DA6}" srcOrd="14" destOrd="0" presId="urn:microsoft.com/office/officeart/2005/8/layout/cycle8"/>
  </dgm:cxnLst>
  <dgm:bg>
    <a:solidFill>
      <a:schemeClr val="bg1"/>
    </a:solidFill>
  </dgm:bg>
  <dgm:whole>
    <a:ln>
      <a:solidFill>
        <a:schemeClr val="accent1">
          <a:shade val="15000"/>
        </a:schemeClr>
      </a:solidFill>
      <a:prstDash val="dash"/>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F1A6D-470D-48CB-988E-BBAB46039E39}" type="doc">
      <dgm:prSet loTypeId="urn:microsoft.com/office/officeart/2008/layout/VerticalCurvedList" loCatId="list" qsTypeId="urn:microsoft.com/office/officeart/2005/8/quickstyle/3d3" qsCatId="3D" csTypeId="urn:microsoft.com/office/officeart/2005/8/colors/colorful5" csCatId="colorful" phldr="1"/>
      <dgm:spPr/>
      <dgm:t>
        <a:bodyPr/>
        <a:lstStyle/>
        <a:p>
          <a:endParaRPr lang="en-IN"/>
        </a:p>
      </dgm:t>
    </dgm:pt>
    <dgm:pt modelId="{4D19EBA2-49D0-4AD8-A129-BA0769B635EF}">
      <dgm:prSet phldrT="[Text]" custT="1"/>
      <dgm:spPr/>
      <dgm:t>
        <a:bodyPr/>
        <a:lstStyle/>
        <a:p>
          <a:pPr>
            <a:buFont typeface="Arial" panose="020B0604020202020204" pitchFamily="34" charset="0"/>
            <a:buChar char="•"/>
          </a:pPr>
          <a:r>
            <a:rPr lang="en-US" sz="1400" dirty="0">
              <a:solidFill>
                <a:srgbClr val="002060"/>
              </a:solidFill>
              <a:latin typeface="Cambria" panose="02040503050406030204" pitchFamily="18" charset="0"/>
              <a:ea typeface="Cambria" panose="02040503050406030204" pitchFamily="18" charset="0"/>
            </a:rPr>
            <a:t>The project demonstrated a practical and functional solution for real-world air quality and environmental monitoring.</a:t>
          </a:r>
          <a:endParaRPr lang="en-IN" sz="1400" dirty="0">
            <a:solidFill>
              <a:srgbClr val="002060"/>
            </a:solidFill>
            <a:latin typeface="Cambria" panose="02040503050406030204" pitchFamily="18" charset="0"/>
            <a:ea typeface="Cambria" panose="02040503050406030204" pitchFamily="18" charset="0"/>
          </a:endParaRPr>
        </a:p>
      </dgm:t>
    </dgm:pt>
    <dgm:pt modelId="{C65CE0DC-4BFD-4FC5-9C2A-26A3843BD16C}" type="parTrans" cxnId="{199585BA-958A-4433-8AC7-17CA050BD6EF}">
      <dgm:prSet/>
      <dgm:spPr/>
      <dgm:t>
        <a:bodyPr/>
        <a:lstStyle/>
        <a:p>
          <a:endParaRPr lang="en-IN">
            <a:solidFill>
              <a:srgbClr val="002060"/>
            </a:solidFill>
            <a:latin typeface="Cambria" panose="02040503050406030204" pitchFamily="18" charset="0"/>
            <a:ea typeface="Cambria" panose="02040503050406030204" pitchFamily="18" charset="0"/>
          </a:endParaRPr>
        </a:p>
      </dgm:t>
    </dgm:pt>
    <dgm:pt modelId="{882DFA9E-700A-406F-A945-4E34E9210A58}" type="sibTrans" cxnId="{199585BA-958A-4433-8AC7-17CA050BD6EF}">
      <dgm:prSet/>
      <dgm:spPr/>
      <dgm:t>
        <a:bodyPr/>
        <a:lstStyle/>
        <a:p>
          <a:endParaRPr lang="en-IN">
            <a:solidFill>
              <a:srgbClr val="002060"/>
            </a:solidFill>
            <a:latin typeface="Cambria" panose="02040503050406030204" pitchFamily="18" charset="0"/>
            <a:ea typeface="Cambria" panose="02040503050406030204" pitchFamily="18" charset="0"/>
          </a:endParaRPr>
        </a:p>
      </dgm:t>
    </dgm:pt>
    <dgm:pt modelId="{A3E56770-0916-435F-B3C4-07FD0D2110D4}">
      <dgm:prSet phldrT="[Text]" custT="1"/>
      <dgm:spPr/>
      <dgm:t>
        <a:bodyPr/>
        <a:lstStyle/>
        <a:p>
          <a:pPr>
            <a:buFont typeface="Arial" panose="020B0604020202020204" pitchFamily="34" charset="0"/>
            <a:buChar char="•"/>
          </a:pPr>
          <a:r>
            <a:rPr lang="en-US" sz="1400" dirty="0">
              <a:solidFill>
                <a:srgbClr val="002060"/>
              </a:solidFill>
              <a:latin typeface="Cambria" panose="02040503050406030204" pitchFamily="18" charset="0"/>
              <a:ea typeface="Cambria" panose="02040503050406030204" pitchFamily="18" charset="0"/>
            </a:rPr>
            <a:t>Data collected from the sensor node was transmitted in Realtime to the cloud server which allowed continuous monitoring and analysis of air quality, temperature, and humidity from remote locations. </a:t>
          </a:r>
          <a:endParaRPr lang="en-IN" sz="1400" dirty="0">
            <a:solidFill>
              <a:srgbClr val="002060"/>
            </a:solidFill>
            <a:latin typeface="Cambria" panose="02040503050406030204" pitchFamily="18" charset="0"/>
            <a:ea typeface="Cambria" panose="02040503050406030204" pitchFamily="18" charset="0"/>
          </a:endParaRPr>
        </a:p>
      </dgm:t>
    </dgm:pt>
    <dgm:pt modelId="{42C88F4C-38B8-430F-B876-73AD57791083}" type="parTrans" cxnId="{7EAC4D70-1D5D-4091-97D3-533CBE4CA51B}">
      <dgm:prSet/>
      <dgm:spPr/>
      <dgm:t>
        <a:bodyPr/>
        <a:lstStyle/>
        <a:p>
          <a:endParaRPr lang="en-IN">
            <a:solidFill>
              <a:srgbClr val="002060"/>
            </a:solidFill>
            <a:latin typeface="Cambria" panose="02040503050406030204" pitchFamily="18" charset="0"/>
            <a:ea typeface="Cambria" panose="02040503050406030204" pitchFamily="18" charset="0"/>
          </a:endParaRPr>
        </a:p>
      </dgm:t>
    </dgm:pt>
    <dgm:pt modelId="{5EF71202-3C5D-432D-B47E-931191A767BB}" type="sibTrans" cxnId="{7EAC4D70-1D5D-4091-97D3-533CBE4CA51B}">
      <dgm:prSet/>
      <dgm:spPr/>
      <dgm:t>
        <a:bodyPr/>
        <a:lstStyle/>
        <a:p>
          <a:endParaRPr lang="en-IN">
            <a:solidFill>
              <a:srgbClr val="002060"/>
            </a:solidFill>
            <a:latin typeface="Cambria" panose="02040503050406030204" pitchFamily="18" charset="0"/>
            <a:ea typeface="Cambria" panose="02040503050406030204" pitchFamily="18" charset="0"/>
          </a:endParaRPr>
        </a:p>
      </dgm:t>
    </dgm:pt>
    <dgm:pt modelId="{947A7F8D-83A9-4FBE-A5B8-6B21833E2397}">
      <dgm:prSet phldrT="[Text]" custT="1"/>
      <dgm:spPr/>
      <dgm:t>
        <a:bodyPr/>
        <a:lstStyle/>
        <a:p>
          <a:pPr>
            <a:buFont typeface="Arial" panose="020B0604020202020204" pitchFamily="34" charset="0"/>
            <a:buChar char="•"/>
          </a:pPr>
          <a:r>
            <a:rPr lang="en-US" sz="1400" b="0" i="0" dirty="0">
              <a:solidFill>
                <a:srgbClr val="002060"/>
              </a:solidFill>
              <a:effectLst/>
              <a:latin typeface="Cambria" panose="02040503050406030204" pitchFamily="18" charset="0"/>
              <a:ea typeface="Cambria" panose="02040503050406030204" pitchFamily="18" charset="0"/>
            </a:rPr>
            <a:t>Overall, the implementation of air quality monitoring, temperature, and humidity tracking via LoRaWAN with cloud integration offers a scalable, cost-effective, and data-driven approach to environmental monitoring.</a:t>
          </a:r>
          <a:endParaRPr lang="en-IN" sz="1400" dirty="0">
            <a:solidFill>
              <a:srgbClr val="002060"/>
            </a:solidFill>
            <a:latin typeface="Cambria" panose="02040503050406030204" pitchFamily="18" charset="0"/>
            <a:ea typeface="Cambria" panose="02040503050406030204" pitchFamily="18" charset="0"/>
          </a:endParaRPr>
        </a:p>
      </dgm:t>
    </dgm:pt>
    <dgm:pt modelId="{F5267C95-4F0A-4FEE-8F7F-85CCD059483D}" type="parTrans" cxnId="{4D483412-00F5-46E9-854B-658645EA2F99}">
      <dgm:prSet/>
      <dgm:spPr/>
      <dgm:t>
        <a:bodyPr/>
        <a:lstStyle/>
        <a:p>
          <a:endParaRPr lang="en-IN">
            <a:solidFill>
              <a:srgbClr val="002060"/>
            </a:solidFill>
            <a:latin typeface="Cambria" panose="02040503050406030204" pitchFamily="18" charset="0"/>
            <a:ea typeface="Cambria" panose="02040503050406030204" pitchFamily="18" charset="0"/>
          </a:endParaRPr>
        </a:p>
      </dgm:t>
    </dgm:pt>
    <dgm:pt modelId="{08E9580C-99DE-46BB-9064-DF4392CBD467}" type="sibTrans" cxnId="{4D483412-00F5-46E9-854B-658645EA2F99}">
      <dgm:prSet/>
      <dgm:spPr/>
      <dgm:t>
        <a:bodyPr/>
        <a:lstStyle/>
        <a:p>
          <a:endParaRPr lang="en-IN">
            <a:solidFill>
              <a:srgbClr val="002060"/>
            </a:solidFill>
            <a:latin typeface="Cambria" panose="02040503050406030204" pitchFamily="18" charset="0"/>
            <a:ea typeface="Cambria" panose="02040503050406030204" pitchFamily="18" charset="0"/>
          </a:endParaRPr>
        </a:p>
      </dgm:t>
    </dgm:pt>
    <dgm:pt modelId="{8B356CBB-F1D6-4861-8BF7-F46398AE8304}">
      <dgm:prSet phldrT="[Text]" custT="1"/>
      <dgm:spPr/>
      <dgm:t>
        <a:bodyPr/>
        <a:lstStyle/>
        <a:p>
          <a:pPr>
            <a:buFont typeface="Arial" panose="020B0604020202020204" pitchFamily="34" charset="0"/>
            <a:buChar char="•"/>
          </a:pPr>
          <a:r>
            <a:rPr lang="en-US" sz="1400" dirty="0">
              <a:solidFill>
                <a:srgbClr val="002060"/>
              </a:solidFill>
              <a:latin typeface="Cambria" panose="02040503050406030204" pitchFamily="18" charset="0"/>
              <a:ea typeface="Cambria" panose="02040503050406030204" pitchFamily="18" charset="0"/>
            </a:rPr>
            <a:t>It serves as a foundation for potential applications in smart cities, agriculture, and industrial settings.</a:t>
          </a:r>
          <a:endParaRPr lang="en-IN" sz="1400" dirty="0">
            <a:solidFill>
              <a:srgbClr val="002060"/>
            </a:solidFill>
            <a:latin typeface="Cambria" panose="02040503050406030204" pitchFamily="18" charset="0"/>
            <a:ea typeface="Cambria" panose="02040503050406030204" pitchFamily="18" charset="0"/>
          </a:endParaRPr>
        </a:p>
      </dgm:t>
    </dgm:pt>
    <dgm:pt modelId="{9F2E1AB6-9357-4868-96F4-FF991D233C42}" type="parTrans" cxnId="{0C05F3EE-78A4-478F-B15F-3608776FD46C}">
      <dgm:prSet/>
      <dgm:spPr/>
      <dgm:t>
        <a:bodyPr/>
        <a:lstStyle/>
        <a:p>
          <a:endParaRPr lang="en-IN">
            <a:solidFill>
              <a:srgbClr val="002060"/>
            </a:solidFill>
            <a:latin typeface="Cambria" panose="02040503050406030204" pitchFamily="18" charset="0"/>
            <a:ea typeface="Cambria" panose="02040503050406030204" pitchFamily="18" charset="0"/>
          </a:endParaRPr>
        </a:p>
      </dgm:t>
    </dgm:pt>
    <dgm:pt modelId="{A5536589-10C4-4530-87B2-44254BAA54D1}" type="sibTrans" cxnId="{0C05F3EE-78A4-478F-B15F-3608776FD46C}">
      <dgm:prSet/>
      <dgm:spPr/>
      <dgm:t>
        <a:bodyPr/>
        <a:lstStyle/>
        <a:p>
          <a:endParaRPr lang="en-IN">
            <a:solidFill>
              <a:srgbClr val="002060"/>
            </a:solidFill>
            <a:latin typeface="Cambria" panose="02040503050406030204" pitchFamily="18" charset="0"/>
            <a:ea typeface="Cambria" panose="02040503050406030204" pitchFamily="18" charset="0"/>
          </a:endParaRPr>
        </a:p>
      </dgm:t>
    </dgm:pt>
    <dgm:pt modelId="{B53F4396-6B60-4A9A-9E9F-637D2DC65E74}" type="pres">
      <dgm:prSet presAssocID="{FFEF1A6D-470D-48CB-988E-BBAB46039E39}" presName="Name0" presStyleCnt="0">
        <dgm:presLayoutVars>
          <dgm:chMax val="7"/>
          <dgm:chPref val="7"/>
          <dgm:dir/>
        </dgm:presLayoutVars>
      </dgm:prSet>
      <dgm:spPr/>
      <dgm:t>
        <a:bodyPr/>
        <a:lstStyle/>
        <a:p>
          <a:endParaRPr lang="en-US"/>
        </a:p>
      </dgm:t>
    </dgm:pt>
    <dgm:pt modelId="{97F78A9C-C0A1-4306-A418-3DF5D0E4D5DB}" type="pres">
      <dgm:prSet presAssocID="{FFEF1A6D-470D-48CB-988E-BBAB46039E39}" presName="Name1" presStyleCnt="0"/>
      <dgm:spPr/>
    </dgm:pt>
    <dgm:pt modelId="{CB39C8F6-FFC0-4C54-8126-CA70059BD072}" type="pres">
      <dgm:prSet presAssocID="{FFEF1A6D-470D-48CB-988E-BBAB46039E39}" presName="cycle" presStyleCnt="0"/>
      <dgm:spPr/>
    </dgm:pt>
    <dgm:pt modelId="{A5947F0D-4451-46AB-8590-0ADC58A16EA1}" type="pres">
      <dgm:prSet presAssocID="{FFEF1A6D-470D-48CB-988E-BBAB46039E39}" presName="srcNode" presStyleLbl="node1" presStyleIdx="0" presStyleCnt="4"/>
      <dgm:spPr/>
    </dgm:pt>
    <dgm:pt modelId="{D3E1DD7A-CDA0-43F5-ADB8-6564D2218EC0}" type="pres">
      <dgm:prSet presAssocID="{FFEF1A6D-470D-48CB-988E-BBAB46039E39}" presName="conn" presStyleLbl="parChTrans1D2" presStyleIdx="0" presStyleCnt="1"/>
      <dgm:spPr/>
      <dgm:t>
        <a:bodyPr/>
        <a:lstStyle/>
        <a:p>
          <a:endParaRPr lang="en-US"/>
        </a:p>
      </dgm:t>
    </dgm:pt>
    <dgm:pt modelId="{5EBF9A65-3A3A-407B-B6EC-0464557BA018}" type="pres">
      <dgm:prSet presAssocID="{FFEF1A6D-470D-48CB-988E-BBAB46039E39}" presName="extraNode" presStyleLbl="node1" presStyleIdx="0" presStyleCnt="4"/>
      <dgm:spPr/>
    </dgm:pt>
    <dgm:pt modelId="{B8A9F180-15DA-4843-9207-425675304F48}" type="pres">
      <dgm:prSet presAssocID="{FFEF1A6D-470D-48CB-988E-BBAB46039E39}" presName="dstNode" presStyleLbl="node1" presStyleIdx="0" presStyleCnt="4"/>
      <dgm:spPr/>
    </dgm:pt>
    <dgm:pt modelId="{BFC51D82-34C3-419D-BDFE-46B2EF9DB10E}" type="pres">
      <dgm:prSet presAssocID="{4D19EBA2-49D0-4AD8-A129-BA0769B635EF}" presName="text_1" presStyleLbl="node1" presStyleIdx="0" presStyleCnt="4">
        <dgm:presLayoutVars>
          <dgm:bulletEnabled val="1"/>
        </dgm:presLayoutVars>
      </dgm:prSet>
      <dgm:spPr/>
      <dgm:t>
        <a:bodyPr/>
        <a:lstStyle/>
        <a:p>
          <a:endParaRPr lang="en-US"/>
        </a:p>
      </dgm:t>
    </dgm:pt>
    <dgm:pt modelId="{6B5E69AE-7C90-48FA-B0A7-2D3B22DC6A97}" type="pres">
      <dgm:prSet presAssocID="{4D19EBA2-49D0-4AD8-A129-BA0769B635EF}" presName="accent_1" presStyleCnt="0"/>
      <dgm:spPr/>
    </dgm:pt>
    <dgm:pt modelId="{D7A60D15-6DDC-4D43-8170-4EF18E7B24B0}" type="pres">
      <dgm:prSet presAssocID="{4D19EBA2-49D0-4AD8-A129-BA0769B635EF}" presName="accentRepeatNode" presStyleLbl="solidFgAcc1" presStyleIdx="0" presStyleCnt="4"/>
      <dgm:spPr/>
    </dgm:pt>
    <dgm:pt modelId="{FBEB83DB-A4EE-47A6-AF16-ED00F0016FF1}" type="pres">
      <dgm:prSet presAssocID="{A3E56770-0916-435F-B3C4-07FD0D2110D4}" presName="text_2" presStyleLbl="node1" presStyleIdx="1" presStyleCnt="4">
        <dgm:presLayoutVars>
          <dgm:bulletEnabled val="1"/>
        </dgm:presLayoutVars>
      </dgm:prSet>
      <dgm:spPr/>
      <dgm:t>
        <a:bodyPr/>
        <a:lstStyle/>
        <a:p>
          <a:endParaRPr lang="en-US"/>
        </a:p>
      </dgm:t>
    </dgm:pt>
    <dgm:pt modelId="{10E89089-346C-4271-803A-716C791E8638}" type="pres">
      <dgm:prSet presAssocID="{A3E56770-0916-435F-B3C4-07FD0D2110D4}" presName="accent_2" presStyleCnt="0"/>
      <dgm:spPr/>
    </dgm:pt>
    <dgm:pt modelId="{B718E2E9-6A75-43E9-9230-8412505496CA}" type="pres">
      <dgm:prSet presAssocID="{A3E56770-0916-435F-B3C4-07FD0D2110D4}" presName="accentRepeatNode" presStyleLbl="solidFgAcc1" presStyleIdx="1" presStyleCnt="4"/>
      <dgm:spPr/>
    </dgm:pt>
    <dgm:pt modelId="{B099B8B9-00DE-407D-A172-724999D08D74}" type="pres">
      <dgm:prSet presAssocID="{8B356CBB-F1D6-4861-8BF7-F46398AE8304}" presName="text_3" presStyleLbl="node1" presStyleIdx="2" presStyleCnt="4">
        <dgm:presLayoutVars>
          <dgm:bulletEnabled val="1"/>
        </dgm:presLayoutVars>
      </dgm:prSet>
      <dgm:spPr/>
      <dgm:t>
        <a:bodyPr/>
        <a:lstStyle/>
        <a:p>
          <a:endParaRPr lang="en-US"/>
        </a:p>
      </dgm:t>
    </dgm:pt>
    <dgm:pt modelId="{BFC1A5C1-BDA1-4FE8-86DB-66A2575597A3}" type="pres">
      <dgm:prSet presAssocID="{8B356CBB-F1D6-4861-8BF7-F46398AE8304}" presName="accent_3" presStyleCnt="0"/>
      <dgm:spPr/>
    </dgm:pt>
    <dgm:pt modelId="{0604A9DA-F845-4EC0-8140-CF99DF43D952}" type="pres">
      <dgm:prSet presAssocID="{8B356CBB-F1D6-4861-8BF7-F46398AE8304}" presName="accentRepeatNode" presStyleLbl="solidFgAcc1" presStyleIdx="2" presStyleCnt="4"/>
      <dgm:spPr/>
    </dgm:pt>
    <dgm:pt modelId="{57AA1AA4-1F00-4157-82F6-D7A746AA153B}" type="pres">
      <dgm:prSet presAssocID="{947A7F8D-83A9-4FBE-A5B8-6B21833E2397}" presName="text_4" presStyleLbl="node1" presStyleIdx="3" presStyleCnt="4" custLinFactNeighborX="4284" custLinFactNeighborY="-1101">
        <dgm:presLayoutVars>
          <dgm:bulletEnabled val="1"/>
        </dgm:presLayoutVars>
      </dgm:prSet>
      <dgm:spPr/>
      <dgm:t>
        <a:bodyPr/>
        <a:lstStyle/>
        <a:p>
          <a:endParaRPr lang="en-US"/>
        </a:p>
      </dgm:t>
    </dgm:pt>
    <dgm:pt modelId="{C21F458E-CC85-4178-B513-F5FFD5292B26}" type="pres">
      <dgm:prSet presAssocID="{947A7F8D-83A9-4FBE-A5B8-6B21833E2397}" presName="accent_4" presStyleCnt="0"/>
      <dgm:spPr/>
    </dgm:pt>
    <dgm:pt modelId="{E9E06A5E-1010-4935-A91C-E81CABCEEA95}" type="pres">
      <dgm:prSet presAssocID="{947A7F8D-83A9-4FBE-A5B8-6B21833E2397}" presName="accentRepeatNode" presStyleLbl="solidFgAcc1" presStyleIdx="3" presStyleCnt="4"/>
      <dgm:spPr/>
    </dgm:pt>
  </dgm:ptLst>
  <dgm:cxnLst>
    <dgm:cxn modelId="{B64C5A00-2ADC-4D4B-9A10-2CA517E9FA25}" type="presOf" srcId="{A3E56770-0916-435F-B3C4-07FD0D2110D4}" destId="{FBEB83DB-A4EE-47A6-AF16-ED00F0016FF1}" srcOrd="0" destOrd="0" presId="urn:microsoft.com/office/officeart/2008/layout/VerticalCurvedList"/>
    <dgm:cxn modelId="{3D91D702-4EE5-486D-8047-515561ACAA7C}" type="presOf" srcId="{FFEF1A6D-470D-48CB-988E-BBAB46039E39}" destId="{B53F4396-6B60-4A9A-9E9F-637D2DC65E74}" srcOrd="0" destOrd="0" presId="urn:microsoft.com/office/officeart/2008/layout/VerticalCurvedList"/>
    <dgm:cxn modelId="{4F2676FB-629A-426F-88D1-1AB441093DCE}" type="presOf" srcId="{947A7F8D-83A9-4FBE-A5B8-6B21833E2397}" destId="{57AA1AA4-1F00-4157-82F6-D7A746AA153B}" srcOrd="0" destOrd="0" presId="urn:microsoft.com/office/officeart/2008/layout/VerticalCurvedList"/>
    <dgm:cxn modelId="{199585BA-958A-4433-8AC7-17CA050BD6EF}" srcId="{FFEF1A6D-470D-48CB-988E-BBAB46039E39}" destId="{4D19EBA2-49D0-4AD8-A129-BA0769B635EF}" srcOrd="0" destOrd="0" parTransId="{C65CE0DC-4BFD-4FC5-9C2A-26A3843BD16C}" sibTransId="{882DFA9E-700A-406F-A945-4E34E9210A58}"/>
    <dgm:cxn modelId="{34C6867B-C971-4E10-89A1-E5FEF38A1949}" type="presOf" srcId="{882DFA9E-700A-406F-A945-4E34E9210A58}" destId="{D3E1DD7A-CDA0-43F5-ADB8-6564D2218EC0}" srcOrd="0" destOrd="0" presId="urn:microsoft.com/office/officeart/2008/layout/VerticalCurvedList"/>
    <dgm:cxn modelId="{4D483412-00F5-46E9-854B-658645EA2F99}" srcId="{FFEF1A6D-470D-48CB-988E-BBAB46039E39}" destId="{947A7F8D-83A9-4FBE-A5B8-6B21833E2397}" srcOrd="3" destOrd="0" parTransId="{F5267C95-4F0A-4FEE-8F7F-85CCD059483D}" sibTransId="{08E9580C-99DE-46BB-9064-DF4392CBD467}"/>
    <dgm:cxn modelId="{0C05F3EE-78A4-478F-B15F-3608776FD46C}" srcId="{FFEF1A6D-470D-48CB-988E-BBAB46039E39}" destId="{8B356CBB-F1D6-4861-8BF7-F46398AE8304}" srcOrd="2" destOrd="0" parTransId="{9F2E1AB6-9357-4868-96F4-FF991D233C42}" sibTransId="{A5536589-10C4-4530-87B2-44254BAA54D1}"/>
    <dgm:cxn modelId="{B387EBE1-D30A-4506-BFDB-9EBF77954D9B}" type="presOf" srcId="{8B356CBB-F1D6-4861-8BF7-F46398AE8304}" destId="{B099B8B9-00DE-407D-A172-724999D08D74}" srcOrd="0" destOrd="0" presId="urn:microsoft.com/office/officeart/2008/layout/VerticalCurvedList"/>
    <dgm:cxn modelId="{7EAC4D70-1D5D-4091-97D3-533CBE4CA51B}" srcId="{FFEF1A6D-470D-48CB-988E-BBAB46039E39}" destId="{A3E56770-0916-435F-B3C4-07FD0D2110D4}" srcOrd="1" destOrd="0" parTransId="{42C88F4C-38B8-430F-B876-73AD57791083}" sibTransId="{5EF71202-3C5D-432D-B47E-931191A767BB}"/>
    <dgm:cxn modelId="{57052E42-43DC-4FC9-AC90-FB23BA4319D9}" type="presOf" srcId="{4D19EBA2-49D0-4AD8-A129-BA0769B635EF}" destId="{BFC51D82-34C3-419D-BDFE-46B2EF9DB10E}" srcOrd="0" destOrd="0" presId="urn:microsoft.com/office/officeart/2008/layout/VerticalCurvedList"/>
    <dgm:cxn modelId="{49A51E0D-FCD3-4D9B-A24A-F0A32E1E8182}" type="presParOf" srcId="{B53F4396-6B60-4A9A-9E9F-637D2DC65E74}" destId="{97F78A9C-C0A1-4306-A418-3DF5D0E4D5DB}" srcOrd="0" destOrd="0" presId="urn:microsoft.com/office/officeart/2008/layout/VerticalCurvedList"/>
    <dgm:cxn modelId="{E379E7D8-D0E8-40AD-B21D-15F3E2484F7D}" type="presParOf" srcId="{97F78A9C-C0A1-4306-A418-3DF5D0E4D5DB}" destId="{CB39C8F6-FFC0-4C54-8126-CA70059BD072}" srcOrd="0" destOrd="0" presId="urn:microsoft.com/office/officeart/2008/layout/VerticalCurvedList"/>
    <dgm:cxn modelId="{80EFB0DB-5E55-4015-BF4C-75D1684B38FA}" type="presParOf" srcId="{CB39C8F6-FFC0-4C54-8126-CA70059BD072}" destId="{A5947F0D-4451-46AB-8590-0ADC58A16EA1}" srcOrd="0" destOrd="0" presId="urn:microsoft.com/office/officeart/2008/layout/VerticalCurvedList"/>
    <dgm:cxn modelId="{6C81011A-7A68-45C5-A5BD-4CFF57F941B1}" type="presParOf" srcId="{CB39C8F6-FFC0-4C54-8126-CA70059BD072}" destId="{D3E1DD7A-CDA0-43F5-ADB8-6564D2218EC0}" srcOrd="1" destOrd="0" presId="urn:microsoft.com/office/officeart/2008/layout/VerticalCurvedList"/>
    <dgm:cxn modelId="{76E7AAF1-0623-46C1-8593-AD2CB3525B1B}" type="presParOf" srcId="{CB39C8F6-FFC0-4C54-8126-CA70059BD072}" destId="{5EBF9A65-3A3A-407B-B6EC-0464557BA018}" srcOrd="2" destOrd="0" presId="urn:microsoft.com/office/officeart/2008/layout/VerticalCurvedList"/>
    <dgm:cxn modelId="{65D3BD31-0E4D-468D-B0CB-F92C1752816D}" type="presParOf" srcId="{CB39C8F6-FFC0-4C54-8126-CA70059BD072}" destId="{B8A9F180-15DA-4843-9207-425675304F48}" srcOrd="3" destOrd="0" presId="urn:microsoft.com/office/officeart/2008/layout/VerticalCurvedList"/>
    <dgm:cxn modelId="{78B8709D-76C1-4126-B2C8-C7CD3344C399}" type="presParOf" srcId="{97F78A9C-C0A1-4306-A418-3DF5D0E4D5DB}" destId="{BFC51D82-34C3-419D-BDFE-46B2EF9DB10E}" srcOrd="1" destOrd="0" presId="urn:microsoft.com/office/officeart/2008/layout/VerticalCurvedList"/>
    <dgm:cxn modelId="{6AEFC8C1-5B40-42C5-8674-B17993DA9CF8}" type="presParOf" srcId="{97F78A9C-C0A1-4306-A418-3DF5D0E4D5DB}" destId="{6B5E69AE-7C90-48FA-B0A7-2D3B22DC6A97}" srcOrd="2" destOrd="0" presId="urn:microsoft.com/office/officeart/2008/layout/VerticalCurvedList"/>
    <dgm:cxn modelId="{5E136ED7-993E-41B4-AC94-58FB03669904}" type="presParOf" srcId="{6B5E69AE-7C90-48FA-B0A7-2D3B22DC6A97}" destId="{D7A60D15-6DDC-4D43-8170-4EF18E7B24B0}" srcOrd="0" destOrd="0" presId="urn:microsoft.com/office/officeart/2008/layout/VerticalCurvedList"/>
    <dgm:cxn modelId="{1BFFB50E-CDAA-4B5B-A1FC-8F4D7F8573D6}" type="presParOf" srcId="{97F78A9C-C0A1-4306-A418-3DF5D0E4D5DB}" destId="{FBEB83DB-A4EE-47A6-AF16-ED00F0016FF1}" srcOrd="3" destOrd="0" presId="urn:microsoft.com/office/officeart/2008/layout/VerticalCurvedList"/>
    <dgm:cxn modelId="{76E6FB26-4CE6-4438-BEB7-1A82A867EE5B}" type="presParOf" srcId="{97F78A9C-C0A1-4306-A418-3DF5D0E4D5DB}" destId="{10E89089-346C-4271-803A-716C791E8638}" srcOrd="4" destOrd="0" presId="urn:microsoft.com/office/officeart/2008/layout/VerticalCurvedList"/>
    <dgm:cxn modelId="{DF519E51-3845-42E6-9343-5A0AB570D001}" type="presParOf" srcId="{10E89089-346C-4271-803A-716C791E8638}" destId="{B718E2E9-6A75-43E9-9230-8412505496CA}" srcOrd="0" destOrd="0" presId="urn:microsoft.com/office/officeart/2008/layout/VerticalCurvedList"/>
    <dgm:cxn modelId="{1A89FEF6-442D-4258-88DE-FD22FFEA7295}" type="presParOf" srcId="{97F78A9C-C0A1-4306-A418-3DF5D0E4D5DB}" destId="{B099B8B9-00DE-407D-A172-724999D08D74}" srcOrd="5" destOrd="0" presId="urn:microsoft.com/office/officeart/2008/layout/VerticalCurvedList"/>
    <dgm:cxn modelId="{1DF84D99-A04E-4C72-96D8-8942E0391A2C}" type="presParOf" srcId="{97F78A9C-C0A1-4306-A418-3DF5D0E4D5DB}" destId="{BFC1A5C1-BDA1-4FE8-86DB-66A2575597A3}" srcOrd="6" destOrd="0" presId="urn:microsoft.com/office/officeart/2008/layout/VerticalCurvedList"/>
    <dgm:cxn modelId="{A9873103-D22D-44EE-9DB9-0A01288FF522}" type="presParOf" srcId="{BFC1A5C1-BDA1-4FE8-86DB-66A2575597A3}" destId="{0604A9DA-F845-4EC0-8140-CF99DF43D952}" srcOrd="0" destOrd="0" presId="urn:microsoft.com/office/officeart/2008/layout/VerticalCurvedList"/>
    <dgm:cxn modelId="{287EE6B6-1C60-47CE-8B61-886DAFE5BCC6}" type="presParOf" srcId="{97F78A9C-C0A1-4306-A418-3DF5D0E4D5DB}" destId="{57AA1AA4-1F00-4157-82F6-D7A746AA153B}" srcOrd="7" destOrd="0" presId="urn:microsoft.com/office/officeart/2008/layout/VerticalCurvedList"/>
    <dgm:cxn modelId="{BA436ED5-2003-421B-9E7B-7F69C3931C43}" type="presParOf" srcId="{97F78A9C-C0A1-4306-A418-3DF5D0E4D5DB}" destId="{C21F458E-CC85-4178-B513-F5FFD5292B26}" srcOrd="8" destOrd="0" presId="urn:microsoft.com/office/officeart/2008/layout/VerticalCurvedList"/>
    <dgm:cxn modelId="{582A3458-A911-44A0-98D9-EB6DDDF8A04D}" type="presParOf" srcId="{C21F458E-CC85-4178-B513-F5FFD5292B26}" destId="{E9E06A5E-1010-4935-A91C-E81CABCEEA9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22A42-FF54-4498-8FF9-CF09DD408E96}">
      <dsp:nvSpPr>
        <dsp:cNvPr id="0" name=""/>
        <dsp:cNvSpPr/>
      </dsp:nvSpPr>
      <dsp:spPr>
        <a:xfrm>
          <a:off x="3104388" y="2052827"/>
          <a:ext cx="2509011" cy="2509011"/>
        </a:xfrm>
        <a:prstGeom prst="gear9">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0" i="0" kern="1200" dirty="0">
              <a:effectLst/>
              <a:latin typeface="Cambria" panose="02040503050406030204" pitchFamily="18" charset="0"/>
              <a:ea typeface="Cambria" panose="02040503050406030204" pitchFamily="18" charset="0"/>
            </a:rPr>
            <a:t>LoRa SX1278 Communication Technology</a:t>
          </a:r>
          <a:endParaRPr lang="en-IN" sz="1600" kern="1200" dirty="0">
            <a:latin typeface="Cambria" panose="02040503050406030204" pitchFamily="18" charset="0"/>
            <a:ea typeface="Cambria" panose="02040503050406030204" pitchFamily="18" charset="0"/>
          </a:endParaRPr>
        </a:p>
      </dsp:txBody>
      <dsp:txXfrm>
        <a:off x="3608811" y="2640551"/>
        <a:ext cx="1500165" cy="1289683"/>
      </dsp:txXfrm>
    </dsp:sp>
    <dsp:sp modelId="{8D408BE1-7936-4520-9FA3-BA53391E2193}">
      <dsp:nvSpPr>
        <dsp:cNvPr id="0" name=""/>
        <dsp:cNvSpPr/>
      </dsp:nvSpPr>
      <dsp:spPr>
        <a:xfrm>
          <a:off x="1526210" y="1459788"/>
          <a:ext cx="2061513" cy="1824735"/>
        </a:xfrm>
        <a:prstGeom prst="gear6">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0" i="0" kern="1200" dirty="0">
              <a:effectLst/>
              <a:latin typeface="Cambria" panose="02040503050406030204" pitchFamily="18" charset="0"/>
              <a:ea typeface="Cambria" panose="02040503050406030204" pitchFamily="18" charset="0"/>
            </a:rPr>
            <a:t>Centralized Cloud Integration</a:t>
          </a:r>
          <a:endParaRPr lang="en-IN" sz="1400" kern="1200" dirty="0">
            <a:latin typeface="Cambria" panose="02040503050406030204" pitchFamily="18" charset="0"/>
            <a:ea typeface="Cambria" panose="02040503050406030204" pitchFamily="18" charset="0"/>
          </a:endParaRPr>
        </a:p>
      </dsp:txBody>
      <dsp:txXfrm>
        <a:off x="2020011" y="1921947"/>
        <a:ext cx="1073911" cy="900417"/>
      </dsp:txXfrm>
    </dsp:sp>
    <dsp:sp modelId="{F927FEE6-8C23-4F86-9707-D0594554A828}">
      <dsp:nvSpPr>
        <dsp:cNvPr id="0" name=""/>
        <dsp:cNvSpPr/>
      </dsp:nvSpPr>
      <dsp:spPr>
        <a:xfrm rot="20700000">
          <a:off x="2645244" y="200907"/>
          <a:ext cx="1787868" cy="1787868"/>
        </a:xfrm>
        <a:prstGeom prst="gear6">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0" i="0" kern="1200" dirty="0">
              <a:effectLst/>
              <a:latin typeface="Cambria" panose="02040503050406030204" pitchFamily="18" charset="0"/>
              <a:ea typeface="Cambria" panose="02040503050406030204" pitchFamily="18" charset="0"/>
            </a:rPr>
            <a:t>Sensor</a:t>
          </a:r>
          <a:r>
            <a:rPr lang="en-US" sz="1800" b="0" i="0" kern="1200" dirty="0">
              <a:effectLst/>
              <a:latin typeface="Cambria" panose="02040503050406030204" pitchFamily="18" charset="0"/>
              <a:ea typeface="Cambria" panose="02040503050406030204" pitchFamily="18" charset="0"/>
            </a:rPr>
            <a:t> </a:t>
          </a:r>
          <a:r>
            <a:rPr lang="en-US" sz="1400" b="0" i="0" kern="1200" dirty="0">
              <a:effectLst/>
              <a:latin typeface="Cambria" panose="02040503050406030204" pitchFamily="18" charset="0"/>
              <a:ea typeface="Cambria" panose="02040503050406030204" pitchFamily="18" charset="0"/>
            </a:rPr>
            <a:t>Network</a:t>
          </a:r>
          <a:r>
            <a:rPr lang="en-US" sz="1800" b="0" i="0" kern="1200" dirty="0">
              <a:effectLst/>
              <a:latin typeface="Cambria" panose="02040503050406030204" pitchFamily="18" charset="0"/>
              <a:ea typeface="Cambria" panose="02040503050406030204" pitchFamily="18" charset="0"/>
            </a:rPr>
            <a:t> </a:t>
          </a:r>
          <a:r>
            <a:rPr lang="en-US" sz="1400" b="0" i="0" kern="1200" dirty="0">
              <a:effectLst/>
              <a:latin typeface="Cambria" panose="02040503050406030204" pitchFamily="18" charset="0"/>
              <a:ea typeface="Cambria" panose="02040503050406030204" pitchFamily="18" charset="0"/>
            </a:rPr>
            <a:t>Deployment</a:t>
          </a:r>
          <a:endParaRPr lang="en-IN" sz="1400" kern="1200" dirty="0">
            <a:latin typeface="Cambria" panose="02040503050406030204" pitchFamily="18" charset="0"/>
            <a:ea typeface="Cambria" panose="02040503050406030204" pitchFamily="18" charset="0"/>
          </a:endParaRPr>
        </a:p>
      </dsp:txBody>
      <dsp:txXfrm rot="-20700000">
        <a:off x="3037376" y="593039"/>
        <a:ext cx="1003604" cy="1003604"/>
      </dsp:txXfrm>
    </dsp:sp>
    <dsp:sp modelId="{76EE0796-1187-4E25-AD7E-A66577551984}">
      <dsp:nvSpPr>
        <dsp:cNvPr id="0" name=""/>
        <dsp:cNvSpPr/>
      </dsp:nvSpPr>
      <dsp:spPr>
        <a:xfrm>
          <a:off x="2915513" y="1671914"/>
          <a:ext cx="3211534" cy="3211534"/>
        </a:xfrm>
        <a:prstGeom prst="circularArrow">
          <a:avLst>
            <a:gd name="adj1" fmla="val 4687"/>
            <a:gd name="adj2" fmla="val 299029"/>
            <a:gd name="adj3" fmla="val 2524309"/>
            <a:gd name="adj4" fmla="val 15843845"/>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37C819-61C3-4AF2-9EA0-835B7C38CA15}">
      <dsp:nvSpPr>
        <dsp:cNvPr id="0" name=""/>
        <dsp:cNvSpPr/>
      </dsp:nvSpPr>
      <dsp:spPr>
        <a:xfrm>
          <a:off x="1321442" y="1054466"/>
          <a:ext cx="2333380" cy="2333380"/>
        </a:xfrm>
        <a:prstGeom prst="leftCircularArrow">
          <a:avLst>
            <a:gd name="adj1" fmla="val 6452"/>
            <a:gd name="adj2" fmla="val 429999"/>
            <a:gd name="adj3" fmla="val 10489124"/>
            <a:gd name="adj4" fmla="val 14837806"/>
            <a:gd name="adj5" fmla="val 7527"/>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5528F0-8929-4AD0-9F66-483AFC5AD221}">
      <dsp:nvSpPr>
        <dsp:cNvPr id="0" name=""/>
        <dsp:cNvSpPr/>
      </dsp:nvSpPr>
      <dsp:spPr>
        <a:xfrm>
          <a:off x="2253085" y="-192280"/>
          <a:ext cx="2515854" cy="2515854"/>
        </a:xfrm>
        <a:prstGeom prst="circularArrow">
          <a:avLst>
            <a:gd name="adj1" fmla="val 5984"/>
            <a:gd name="adj2" fmla="val 394124"/>
            <a:gd name="adj3" fmla="val 13313824"/>
            <a:gd name="adj4" fmla="val 10508221"/>
            <a:gd name="adj5" fmla="val 6981"/>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8960F-BBF2-41AE-809B-BBB6D67083B1}">
      <dsp:nvSpPr>
        <dsp:cNvPr id="0" name=""/>
        <dsp:cNvSpPr/>
      </dsp:nvSpPr>
      <dsp:spPr>
        <a:xfrm>
          <a:off x="3479709" y="1494784"/>
          <a:ext cx="518018" cy="91440"/>
        </a:xfrm>
        <a:custGeom>
          <a:avLst/>
          <a:gdLst/>
          <a:ahLst/>
          <a:cxnLst/>
          <a:rect l="0" t="0" r="0" b="0"/>
          <a:pathLst>
            <a:path>
              <a:moveTo>
                <a:pt x="0" y="53048"/>
              </a:moveTo>
              <a:lnTo>
                <a:pt x="276109" y="53048"/>
              </a:lnTo>
              <a:lnTo>
                <a:pt x="276109" y="45720"/>
              </a:lnTo>
              <a:lnTo>
                <a:pt x="518018"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3725001" y="1536687"/>
        <a:ext cx="27433" cy="7633"/>
      </dsp:txXfrm>
    </dsp:sp>
    <dsp:sp modelId="{45D66EED-9B64-4AFB-81CF-0F0A11F66C4E}">
      <dsp:nvSpPr>
        <dsp:cNvPr id="0" name=""/>
        <dsp:cNvSpPr/>
      </dsp:nvSpPr>
      <dsp:spPr>
        <a:xfrm>
          <a:off x="162582" y="552154"/>
          <a:ext cx="3318926" cy="1991356"/>
        </a:xfrm>
        <a:prstGeom prst="rect">
          <a:avLst/>
        </a:prstGeom>
        <a:solidFill>
          <a:schemeClr val="bg2">
            <a:lumMod val="75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IN" sz="1400" kern="1200" dirty="0"/>
            <a:t>Step 1: Hardware Setup:</a:t>
          </a:r>
          <a:r>
            <a:rPr lang="en-US" sz="1400" kern="1200" dirty="0"/>
            <a:t>Connect the SX1278 LoRa module to the Arduino board using SPI communication</a:t>
          </a:r>
          <a:r>
            <a:rPr lang="en-US" sz="1200" kern="1200" dirty="0"/>
            <a:t>.</a:t>
          </a:r>
          <a:endParaRPr lang="en-IN" sz="1200" kern="1200" dirty="0"/>
        </a:p>
      </dsp:txBody>
      <dsp:txXfrm>
        <a:off x="162582" y="552154"/>
        <a:ext cx="3318926" cy="1991356"/>
      </dsp:txXfrm>
    </dsp:sp>
    <dsp:sp modelId="{2A073017-26A9-41E9-871A-136F67B86EC9}">
      <dsp:nvSpPr>
        <dsp:cNvPr id="0" name=""/>
        <dsp:cNvSpPr/>
      </dsp:nvSpPr>
      <dsp:spPr>
        <a:xfrm>
          <a:off x="7347254" y="1494784"/>
          <a:ext cx="560036" cy="91440"/>
        </a:xfrm>
        <a:custGeom>
          <a:avLst/>
          <a:gdLst/>
          <a:ahLst/>
          <a:cxnLst/>
          <a:rect l="0" t="0" r="0" b="0"/>
          <a:pathLst>
            <a:path>
              <a:moveTo>
                <a:pt x="0" y="45720"/>
              </a:moveTo>
              <a:lnTo>
                <a:pt x="297118" y="45720"/>
              </a:lnTo>
              <a:lnTo>
                <a:pt x="297118" y="55875"/>
              </a:lnTo>
              <a:lnTo>
                <a:pt x="560036" y="5587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7612504" y="1536687"/>
        <a:ext cx="29536" cy="7633"/>
      </dsp:txXfrm>
    </dsp:sp>
    <dsp:sp modelId="{88ECF628-F957-49DA-B422-0ADEC3FD0839}">
      <dsp:nvSpPr>
        <dsp:cNvPr id="0" name=""/>
        <dsp:cNvSpPr/>
      </dsp:nvSpPr>
      <dsp:spPr>
        <a:xfrm>
          <a:off x="4030127" y="544826"/>
          <a:ext cx="3318926" cy="1991356"/>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Step 2:Write Arduino code to read data from the DHT11 and MQ7 sensors periodically</a:t>
          </a:r>
          <a:endParaRPr lang="en-IN" sz="1400" kern="1200" dirty="0"/>
        </a:p>
      </dsp:txBody>
      <dsp:txXfrm>
        <a:off x="4030127" y="544826"/>
        <a:ext cx="3318926" cy="1991356"/>
      </dsp:txXfrm>
    </dsp:sp>
    <dsp:sp modelId="{6FBA56C2-1054-4FA7-959E-9843A5514E59}">
      <dsp:nvSpPr>
        <dsp:cNvPr id="0" name=""/>
        <dsp:cNvSpPr/>
      </dsp:nvSpPr>
      <dsp:spPr>
        <a:xfrm>
          <a:off x="1668280" y="2544538"/>
          <a:ext cx="7930874" cy="783572"/>
        </a:xfrm>
        <a:custGeom>
          <a:avLst/>
          <a:gdLst/>
          <a:ahLst/>
          <a:cxnLst/>
          <a:rect l="0" t="0" r="0" b="0"/>
          <a:pathLst>
            <a:path>
              <a:moveTo>
                <a:pt x="7930874" y="0"/>
              </a:moveTo>
              <a:lnTo>
                <a:pt x="7930874" y="408886"/>
              </a:lnTo>
              <a:lnTo>
                <a:pt x="0" y="408886"/>
              </a:lnTo>
              <a:lnTo>
                <a:pt x="0" y="783572"/>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5434403" y="2932508"/>
        <a:ext cx="398627" cy="7633"/>
      </dsp:txXfrm>
    </dsp:sp>
    <dsp:sp modelId="{26594EB3-5BA7-488D-B57A-D74C6B29BFBC}">
      <dsp:nvSpPr>
        <dsp:cNvPr id="0" name=""/>
        <dsp:cNvSpPr/>
      </dsp:nvSpPr>
      <dsp:spPr>
        <a:xfrm>
          <a:off x="7939690" y="554982"/>
          <a:ext cx="3318926" cy="1991356"/>
        </a:xfrm>
        <a:prstGeom prst="rect">
          <a:avLst/>
        </a:prstGeom>
        <a:solidFill>
          <a:schemeClr val="bg2">
            <a:lumMod val="75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Step 3:Implement LoRa communication code on the Arduino to transmit the sensor data using the SX1278 module.</a:t>
          </a:r>
          <a:endParaRPr lang="en-IN" sz="1400" kern="1200" dirty="0"/>
        </a:p>
      </dsp:txBody>
      <dsp:txXfrm>
        <a:off x="7939690" y="554982"/>
        <a:ext cx="3318926" cy="1991356"/>
      </dsp:txXfrm>
    </dsp:sp>
    <dsp:sp modelId="{BB7E9E4E-C28B-4919-9845-AEF3D8FB8A13}">
      <dsp:nvSpPr>
        <dsp:cNvPr id="0" name=""/>
        <dsp:cNvSpPr/>
      </dsp:nvSpPr>
      <dsp:spPr>
        <a:xfrm>
          <a:off x="3325943" y="4310469"/>
          <a:ext cx="732753" cy="91440"/>
        </a:xfrm>
        <a:custGeom>
          <a:avLst/>
          <a:gdLst/>
          <a:ahLst/>
          <a:cxnLst/>
          <a:rect l="0" t="0" r="0" b="0"/>
          <a:pathLst>
            <a:path>
              <a:moveTo>
                <a:pt x="0" y="45720"/>
              </a:moveTo>
              <a:lnTo>
                <a:pt x="732753"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3673236" y="4352372"/>
        <a:ext cx="38167" cy="7633"/>
      </dsp:txXfrm>
    </dsp:sp>
    <dsp:sp modelId="{3B98A0C0-E81F-4B77-A563-8D76A79F3657}">
      <dsp:nvSpPr>
        <dsp:cNvPr id="0" name=""/>
        <dsp:cNvSpPr/>
      </dsp:nvSpPr>
      <dsp:spPr>
        <a:xfrm>
          <a:off x="8816" y="3360511"/>
          <a:ext cx="3318926" cy="1991356"/>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Step 4:Create an account on the Tago platform (</a:t>
          </a:r>
          <a:r>
            <a:rPr lang="en-US" sz="1400" kern="1200" dirty="0">
              <a:solidFill>
                <a:schemeClr val="bg1"/>
              </a:solidFill>
              <a:hlinkClick xmlns:r="http://schemas.openxmlformats.org/officeDocument/2006/relationships" r:id="rId1">
                <a:extLst>
                  <a:ext uri="{A12FA001-AC4F-418D-AE19-62706E023703}">
                    <ahyp:hlinkClr xmlns:ahyp="http://schemas.microsoft.com/office/drawing/2018/hyperlinkcolor" xmlns="" val="tx"/>
                  </a:ext>
                </a:extLst>
              </a:hlinkClick>
            </a:rPr>
            <a:t>https://tago.io/</a:t>
          </a:r>
          <a:r>
            <a:rPr lang="en-US" sz="1400" kern="1200" dirty="0">
              <a:solidFill>
                <a:schemeClr val="bg1"/>
              </a:solidFill>
            </a:rPr>
            <a:t>) </a:t>
          </a:r>
          <a:r>
            <a:rPr lang="en-US" sz="1400" kern="1200" dirty="0"/>
            <a:t>and Set up a new device in the Tago platform to receive data from the Arduino</a:t>
          </a:r>
          <a:r>
            <a:rPr lang="en-US" sz="1200" kern="1200" dirty="0"/>
            <a:t>.</a:t>
          </a:r>
          <a:endParaRPr lang="en-IN" sz="1200" kern="1200" dirty="0"/>
        </a:p>
      </dsp:txBody>
      <dsp:txXfrm>
        <a:off x="8816" y="3360511"/>
        <a:ext cx="3318926" cy="1991356"/>
      </dsp:txXfrm>
    </dsp:sp>
    <dsp:sp modelId="{240B2967-0389-4F85-82E3-704410C5C9CB}">
      <dsp:nvSpPr>
        <dsp:cNvPr id="0" name=""/>
        <dsp:cNvSpPr/>
      </dsp:nvSpPr>
      <dsp:spPr>
        <a:xfrm>
          <a:off x="4091096" y="3360511"/>
          <a:ext cx="3318926" cy="1991356"/>
        </a:xfrm>
        <a:prstGeom prst="rect">
          <a:avLst/>
        </a:prstGeom>
        <a:solidFill>
          <a:schemeClr val="bg2">
            <a:lumMod val="7500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Step 5:Modify the Arduino code to include Tago's communication protocol  HTTP.</a:t>
          </a:r>
          <a:endParaRPr lang="en-IN" sz="1400" kern="1200" dirty="0"/>
        </a:p>
      </dsp:txBody>
      <dsp:txXfrm>
        <a:off x="4091096" y="3360511"/>
        <a:ext cx="3318926" cy="1991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1DB93-82AA-4BDB-A118-B6C1C00BC4E8}">
      <dsp:nvSpPr>
        <dsp:cNvPr id="0" name=""/>
        <dsp:cNvSpPr/>
      </dsp:nvSpPr>
      <dsp:spPr>
        <a:xfrm>
          <a:off x="2709333" y="0"/>
          <a:ext cx="2709333" cy="2709333"/>
        </a:xfrm>
        <a:prstGeom prst="triangl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a:effectLst/>
              <a:latin typeface="Söhne"/>
            </a:rPr>
            <a:t>1.Limited Sensor Accuracy</a:t>
          </a:r>
          <a:endParaRPr lang="en-IN" sz="1600" kern="1200" dirty="0"/>
        </a:p>
      </dsp:txBody>
      <dsp:txXfrm>
        <a:off x="3386666" y="1354667"/>
        <a:ext cx="1354667" cy="1354666"/>
      </dsp:txXfrm>
    </dsp:sp>
    <dsp:sp modelId="{995F8536-AC24-45C2-AE8B-14F3DE13F47B}">
      <dsp:nvSpPr>
        <dsp:cNvPr id="0" name=""/>
        <dsp:cNvSpPr/>
      </dsp:nvSpPr>
      <dsp:spPr>
        <a:xfrm>
          <a:off x="1354666" y="2709333"/>
          <a:ext cx="2709333" cy="2709333"/>
        </a:xfrm>
        <a:prstGeom prst="triangle">
          <a:avLst/>
        </a:prstGeom>
        <a:gradFill rotWithShape="0">
          <a:gsLst>
            <a:gs pos="0">
              <a:schemeClr val="accent5">
                <a:hueOff val="-2252848"/>
                <a:satOff val="-5806"/>
                <a:lumOff val="-3922"/>
                <a:alphaOff val="0"/>
                <a:lumMod val="110000"/>
                <a:satMod val="105000"/>
                <a:tint val="67000"/>
              </a:schemeClr>
            </a:gs>
            <a:gs pos="50000">
              <a:schemeClr val="accent5">
                <a:hueOff val="-2252848"/>
                <a:satOff val="-5806"/>
                <a:lumOff val="-3922"/>
                <a:alphaOff val="0"/>
                <a:lumMod val="105000"/>
                <a:satMod val="103000"/>
                <a:tint val="73000"/>
              </a:schemeClr>
            </a:gs>
            <a:gs pos="100000">
              <a:schemeClr val="accent5">
                <a:hueOff val="-2252848"/>
                <a:satOff val="-5806"/>
                <a:lumOff val="-392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IN" sz="1600" b="1" i="0" kern="1200" dirty="0">
              <a:effectLst/>
              <a:latin typeface="Söhne"/>
            </a:rPr>
            <a:t>3.Initial Setup Cost</a:t>
          </a:r>
          <a:endParaRPr lang="en-IN" sz="1600" kern="1200" dirty="0"/>
        </a:p>
      </dsp:txBody>
      <dsp:txXfrm>
        <a:off x="2031999" y="4064000"/>
        <a:ext cx="1354667" cy="1354666"/>
      </dsp:txXfrm>
    </dsp:sp>
    <dsp:sp modelId="{6BDA1F64-9C4A-4E35-8D88-1693486449BC}">
      <dsp:nvSpPr>
        <dsp:cNvPr id="0" name=""/>
        <dsp:cNvSpPr/>
      </dsp:nvSpPr>
      <dsp:spPr>
        <a:xfrm rot="10800000">
          <a:off x="2709333" y="2709333"/>
          <a:ext cx="2709333" cy="2709333"/>
        </a:xfrm>
        <a:prstGeom prst="triangle">
          <a:avLst/>
        </a:prstGeom>
        <a:gradFill rotWithShape="0">
          <a:gsLst>
            <a:gs pos="0">
              <a:schemeClr val="accent5">
                <a:hueOff val="-4505695"/>
                <a:satOff val="-11613"/>
                <a:lumOff val="-7843"/>
                <a:alphaOff val="0"/>
                <a:lumMod val="110000"/>
                <a:satMod val="105000"/>
                <a:tint val="67000"/>
              </a:schemeClr>
            </a:gs>
            <a:gs pos="50000">
              <a:schemeClr val="accent5">
                <a:hueOff val="-4505695"/>
                <a:satOff val="-11613"/>
                <a:lumOff val="-7843"/>
                <a:alphaOff val="0"/>
                <a:lumMod val="105000"/>
                <a:satMod val="103000"/>
                <a:tint val="73000"/>
              </a:schemeClr>
            </a:gs>
            <a:gs pos="100000">
              <a:schemeClr val="accent5">
                <a:hueOff val="-4505695"/>
                <a:satOff val="-11613"/>
                <a:lumOff val="-784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a:effectLst/>
              <a:latin typeface="Söhne"/>
            </a:rPr>
            <a:t>2.Latency</a:t>
          </a:r>
          <a:endParaRPr lang="en-IN" sz="1600" kern="1200" dirty="0"/>
        </a:p>
      </dsp:txBody>
      <dsp:txXfrm rot="10800000">
        <a:off x="3386666" y="2709333"/>
        <a:ext cx="1354667" cy="1354666"/>
      </dsp:txXfrm>
    </dsp:sp>
    <dsp:sp modelId="{2B2B6484-2465-4831-A67A-15492D5E700E}">
      <dsp:nvSpPr>
        <dsp:cNvPr id="0" name=""/>
        <dsp:cNvSpPr/>
      </dsp:nvSpPr>
      <dsp:spPr>
        <a:xfrm>
          <a:off x="4064000" y="2709333"/>
          <a:ext cx="2709333" cy="2709333"/>
        </a:xfrm>
        <a:prstGeom prst="triangle">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a:effectLst/>
              <a:latin typeface="Söhne"/>
            </a:rPr>
            <a:t>4.Reliability on Internet Connectivity</a:t>
          </a:r>
          <a:endParaRPr lang="en-IN" sz="1600" kern="1200" dirty="0"/>
        </a:p>
      </dsp:txBody>
      <dsp:txXfrm>
        <a:off x="4741333" y="4064000"/>
        <a:ext cx="1354667" cy="13546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19FC4-4DDA-4FC7-947E-353EF7950B05}">
      <dsp:nvSpPr>
        <dsp:cNvPr id="0" name=""/>
        <dsp:cNvSpPr/>
      </dsp:nvSpPr>
      <dsp:spPr>
        <a:xfrm>
          <a:off x="2093480" y="395580"/>
          <a:ext cx="4763246" cy="4763246"/>
        </a:xfrm>
        <a:prstGeom prst="pie">
          <a:avLst>
            <a:gd name="adj1" fmla="val 16200000"/>
            <a:gd name="adj2" fmla="val 18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buFont typeface="Arial" panose="020B0604020202020204" pitchFamily="34" charset="0"/>
            <a:buChar char="•"/>
          </a:pPr>
          <a:r>
            <a:rPr lang="en-US" sz="1100" kern="1200" dirty="0"/>
            <a:t>Additionally, there will be integration of a localized server exclusively designed for storing historical data, which will be interconnected with the system.</a:t>
          </a:r>
          <a:endParaRPr lang="en-IN" sz="1100" kern="1200" dirty="0"/>
        </a:p>
      </dsp:txBody>
      <dsp:txXfrm>
        <a:off x="4603825" y="1404934"/>
        <a:ext cx="1701159" cy="1417632"/>
      </dsp:txXfrm>
    </dsp:sp>
    <dsp:sp modelId="{13E2D3C4-AC64-4BCE-A6B6-1E5B8EAFE59C}">
      <dsp:nvSpPr>
        <dsp:cNvPr id="0" name=""/>
        <dsp:cNvSpPr/>
      </dsp:nvSpPr>
      <dsp:spPr>
        <a:xfrm>
          <a:off x="1995380" y="565696"/>
          <a:ext cx="4763246" cy="4763246"/>
        </a:xfrm>
        <a:prstGeom prst="pie">
          <a:avLst>
            <a:gd name="adj1" fmla="val 1800000"/>
            <a:gd name="adj2" fmla="val 90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buFont typeface="Arial" panose="020B0604020202020204" pitchFamily="34" charset="0"/>
            <a:buChar char="•"/>
          </a:pPr>
          <a:r>
            <a:rPr lang="en-US" sz="1200" kern="1200" dirty="0"/>
            <a:t>Currently, while the data is displayed on a cloud-based UI, the system itself can establish a smooth and uninterrupted connection between the transmitter and receiver even across considerable distances.</a:t>
          </a:r>
          <a:endParaRPr lang="en-IN" sz="1200" kern="1200" dirty="0"/>
        </a:p>
      </dsp:txBody>
      <dsp:txXfrm>
        <a:off x="3129487" y="3656136"/>
        <a:ext cx="2551739" cy="1247517"/>
      </dsp:txXfrm>
    </dsp:sp>
    <dsp:sp modelId="{C0267A0C-5140-4CFE-82B3-BB227CBD91F2}">
      <dsp:nvSpPr>
        <dsp:cNvPr id="0" name=""/>
        <dsp:cNvSpPr/>
      </dsp:nvSpPr>
      <dsp:spPr>
        <a:xfrm>
          <a:off x="1825260" y="341588"/>
          <a:ext cx="4907287" cy="4871229"/>
        </a:xfrm>
        <a:prstGeom prst="pie">
          <a:avLst>
            <a:gd name="adj1" fmla="val 9000000"/>
            <a:gd name="adj2" fmla="val 162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buFont typeface="Arial" panose="020B0604020202020204" pitchFamily="34" charset="0"/>
            <a:buChar char="•"/>
          </a:pPr>
          <a:r>
            <a:rPr lang="en-US" sz="1100" kern="1200" dirty="0"/>
            <a:t>The data can be presented on a dedicated display rather than a laptop, eliminating the need for continuous cloud verification and streamlining the process</a:t>
          </a:r>
          <a:r>
            <a:rPr lang="en-US" sz="1600" kern="1200" dirty="0"/>
            <a:t>.</a:t>
          </a:r>
          <a:endParaRPr lang="en-IN" sz="1600" kern="1200" dirty="0"/>
        </a:p>
      </dsp:txBody>
      <dsp:txXfrm>
        <a:off x="2393687" y="1373825"/>
        <a:ext cx="1752602" cy="1449770"/>
      </dsp:txXfrm>
    </dsp:sp>
    <dsp:sp modelId="{1DAE6955-546B-4257-9CFA-B2C303FF789E}">
      <dsp:nvSpPr>
        <dsp:cNvPr id="0" name=""/>
        <dsp:cNvSpPr/>
      </dsp:nvSpPr>
      <dsp:spPr>
        <a:xfrm>
          <a:off x="1799006" y="100712"/>
          <a:ext cx="5352982" cy="5352982"/>
        </a:xfrm>
        <a:prstGeom prst="circularArrow">
          <a:avLst>
            <a:gd name="adj1" fmla="val 5085"/>
            <a:gd name="adj2" fmla="val 327528"/>
            <a:gd name="adj3" fmla="val 1472472"/>
            <a:gd name="adj4" fmla="val 1619943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AD0E6B-9CCE-4FDF-BF58-6B076DCCEE79}">
      <dsp:nvSpPr>
        <dsp:cNvPr id="0" name=""/>
        <dsp:cNvSpPr/>
      </dsp:nvSpPr>
      <dsp:spPr>
        <a:xfrm>
          <a:off x="1693393" y="211965"/>
          <a:ext cx="5352982" cy="5352982"/>
        </a:xfrm>
        <a:prstGeom prst="circularArrow">
          <a:avLst>
            <a:gd name="adj1" fmla="val 5085"/>
            <a:gd name="adj2" fmla="val 327528"/>
            <a:gd name="adj3" fmla="val 8671970"/>
            <a:gd name="adj4" fmla="val 180050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CD829D-ACFE-45B5-A218-B2DAB0AB9DA6}">
      <dsp:nvSpPr>
        <dsp:cNvPr id="0" name=""/>
        <dsp:cNvSpPr/>
      </dsp:nvSpPr>
      <dsp:spPr>
        <a:xfrm>
          <a:off x="1641033" y="60745"/>
          <a:ext cx="5352982" cy="5352982"/>
        </a:xfrm>
        <a:prstGeom prst="circularArrow">
          <a:avLst>
            <a:gd name="adj1" fmla="val 5085"/>
            <a:gd name="adj2" fmla="val 327528"/>
            <a:gd name="adj3" fmla="val 15873039"/>
            <a:gd name="adj4" fmla="val 9000000"/>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1DD7A-CDA0-43F5-ADB8-6564D2218EC0}">
      <dsp:nvSpPr>
        <dsp:cNvPr id="0" name=""/>
        <dsp:cNvSpPr/>
      </dsp:nvSpPr>
      <dsp:spPr>
        <a:xfrm>
          <a:off x="-6780776" y="-1036804"/>
          <a:ext cx="8070149" cy="8070149"/>
        </a:xfrm>
        <a:prstGeom prst="blockArc">
          <a:avLst>
            <a:gd name="adj1" fmla="val 18900000"/>
            <a:gd name="adj2" fmla="val 2700000"/>
            <a:gd name="adj3" fmla="val 268"/>
          </a:avLst>
        </a:pr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FC51D82-34C3-419D-BDFE-46B2EF9DB10E}">
      <dsp:nvSpPr>
        <dsp:cNvPr id="0" name=""/>
        <dsp:cNvSpPr/>
      </dsp:nvSpPr>
      <dsp:spPr>
        <a:xfrm>
          <a:off x="674652" y="461013"/>
          <a:ext cx="8726940" cy="922507"/>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32240" tIns="35560" rIns="35560" bIns="3556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en-US" sz="1400" kern="1200" dirty="0">
              <a:solidFill>
                <a:srgbClr val="002060"/>
              </a:solidFill>
              <a:latin typeface="Cambria" panose="02040503050406030204" pitchFamily="18" charset="0"/>
              <a:ea typeface="Cambria" panose="02040503050406030204" pitchFamily="18" charset="0"/>
            </a:rPr>
            <a:t>The project demonstrated a practical and functional solution for real-world air quality and environmental monitoring.</a:t>
          </a:r>
          <a:endParaRPr lang="en-IN" sz="1400" kern="1200" dirty="0">
            <a:solidFill>
              <a:srgbClr val="002060"/>
            </a:solidFill>
            <a:latin typeface="Cambria" panose="02040503050406030204" pitchFamily="18" charset="0"/>
            <a:ea typeface="Cambria" panose="02040503050406030204" pitchFamily="18" charset="0"/>
          </a:endParaRPr>
        </a:p>
      </dsp:txBody>
      <dsp:txXfrm>
        <a:off x="674652" y="461013"/>
        <a:ext cx="8726940" cy="922507"/>
      </dsp:txXfrm>
    </dsp:sp>
    <dsp:sp modelId="{D7A60D15-6DDC-4D43-8170-4EF18E7B24B0}">
      <dsp:nvSpPr>
        <dsp:cNvPr id="0" name=""/>
        <dsp:cNvSpPr/>
      </dsp:nvSpPr>
      <dsp:spPr>
        <a:xfrm>
          <a:off x="98084" y="345700"/>
          <a:ext cx="1153134" cy="11531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FBEB83DB-A4EE-47A6-AF16-ED00F0016FF1}">
      <dsp:nvSpPr>
        <dsp:cNvPr id="0" name=""/>
        <dsp:cNvSpPr/>
      </dsp:nvSpPr>
      <dsp:spPr>
        <a:xfrm>
          <a:off x="1203547" y="1845015"/>
          <a:ext cx="8198045" cy="922507"/>
        </a:xfrm>
        <a:prstGeom prst="rect">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32240" tIns="35560" rIns="35560" bIns="3556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en-US" sz="1400" kern="1200" dirty="0">
              <a:solidFill>
                <a:srgbClr val="002060"/>
              </a:solidFill>
              <a:latin typeface="Cambria" panose="02040503050406030204" pitchFamily="18" charset="0"/>
              <a:ea typeface="Cambria" panose="02040503050406030204" pitchFamily="18" charset="0"/>
            </a:rPr>
            <a:t>Data collected from the sensor node was transmitted in Realtime to the cloud server which allowed continuous monitoring and analysis of air quality, temperature, and humidity from remote locations. </a:t>
          </a:r>
          <a:endParaRPr lang="en-IN" sz="1400" kern="1200" dirty="0">
            <a:solidFill>
              <a:srgbClr val="002060"/>
            </a:solidFill>
            <a:latin typeface="Cambria" panose="02040503050406030204" pitchFamily="18" charset="0"/>
            <a:ea typeface="Cambria" panose="02040503050406030204" pitchFamily="18" charset="0"/>
          </a:endParaRPr>
        </a:p>
      </dsp:txBody>
      <dsp:txXfrm>
        <a:off x="1203547" y="1845015"/>
        <a:ext cx="8198045" cy="922507"/>
      </dsp:txXfrm>
    </dsp:sp>
    <dsp:sp modelId="{B718E2E9-6A75-43E9-9230-8412505496CA}">
      <dsp:nvSpPr>
        <dsp:cNvPr id="0" name=""/>
        <dsp:cNvSpPr/>
      </dsp:nvSpPr>
      <dsp:spPr>
        <a:xfrm>
          <a:off x="626979" y="1729701"/>
          <a:ext cx="1153134" cy="11531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099B8B9-00DE-407D-A172-724999D08D74}">
      <dsp:nvSpPr>
        <dsp:cNvPr id="0" name=""/>
        <dsp:cNvSpPr/>
      </dsp:nvSpPr>
      <dsp:spPr>
        <a:xfrm>
          <a:off x="1203547" y="3229016"/>
          <a:ext cx="8198045" cy="922507"/>
        </a:xfrm>
        <a:prstGeom prst="rect">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32240" tIns="35560" rIns="35560" bIns="3556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en-US" sz="1400" kern="1200" dirty="0">
              <a:solidFill>
                <a:srgbClr val="002060"/>
              </a:solidFill>
              <a:latin typeface="Cambria" panose="02040503050406030204" pitchFamily="18" charset="0"/>
              <a:ea typeface="Cambria" panose="02040503050406030204" pitchFamily="18" charset="0"/>
            </a:rPr>
            <a:t>It serves as a foundation for potential applications in smart cities, agriculture, and industrial settings.</a:t>
          </a:r>
          <a:endParaRPr lang="en-IN" sz="1400" kern="1200" dirty="0">
            <a:solidFill>
              <a:srgbClr val="002060"/>
            </a:solidFill>
            <a:latin typeface="Cambria" panose="02040503050406030204" pitchFamily="18" charset="0"/>
            <a:ea typeface="Cambria" panose="02040503050406030204" pitchFamily="18" charset="0"/>
          </a:endParaRPr>
        </a:p>
      </dsp:txBody>
      <dsp:txXfrm>
        <a:off x="1203547" y="3229016"/>
        <a:ext cx="8198045" cy="922507"/>
      </dsp:txXfrm>
    </dsp:sp>
    <dsp:sp modelId="{0604A9DA-F845-4EC0-8140-CF99DF43D952}">
      <dsp:nvSpPr>
        <dsp:cNvPr id="0" name=""/>
        <dsp:cNvSpPr/>
      </dsp:nvSpPr>
      <dsp:spPr>
        <a:xfrm>
          <a:off x="626979" y="3113703"/>
          <a:ext cx="1153134" cy="11531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7AA1AA4-1F00-4157-82F6-D7A746AA153B}">
      <dsp:nvSpPr>
        <dsp:cNvPr id="0" name=""/>
        <dsp:cNvSpPr/>
      </dsp:nvSpPr>
      <dsp:spPr>
        <a:xfrm>
          <a:off x="760361" y="4602861"/>
          <a:ext cx="8726940" cy="922507"/>
        </a:xfrm>
        <a:prstGeom prst="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32240" tIns="35560" rIns="35560" bIns="3556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en-US" sz="1400" b="0" i="0" kern="1200" dirty="0">
              <a:solidFill>
                <a:srgbClr val="002060"/>
              </a:solidFill>
              <a:effectLst/>
              <a:latin typeface="Cambria" panose="02040503050406030204" pitchFamily="18" charset="0"/>
              <a:ea typeface="Cambria" panose="02040503050406030204" pitchFamily="18" charset="0"/>
            </a:rPr>
            <a:t>Overall, the implementation of air quality monitoring, temperature, and humidity tracking via LoRaWAN with cloud integration offers a scalable, cost-effective, and data-driven approach to environmental monitoring.</a:t>
          </a:r>
          <a:endParaRPr lang="en-IN" sz="1400" kern="1200" dirty="0">
            <a:solidFill>
              <a:srgbClr val="002060"/>
            </a:solidFill>
            <a:latin typeface="Cambria" panose="02040503050406030204" pitchFamily="18" charset="0"/>
            <a:ea typeface="Cambria" panose="02040503050406030204" pitchFamily="18" charset="0"/>
          </a:endParaRPr>
        </a:p>
      </dsp:txBody>
      <dsp:txXfrm>
        <a:off x="760361" y="4602861"/>
        <a:ext cx="8726940" cy="922507"/>
      </dsp:txXfrm>
    </dsp:sp>
    <dsp:sp modelId="{E9E06A5E-1010-4935-A91C-E81CABCEEA95}">
      <dsp:nvSpPr>
        <dsp:cNvPr id="0" name=""/>
        <dsp:cNvSpPr/>
      </dsp:nvSpPr>
      <dsp:spPr>
        <a:xfrm>
          <a:off x="98084" y="4497704"/>
          <a:ext cx="1153134" cy="11531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48385A-F629-438F-8351-0FD50F1927D8}" type="datetimeFigureOut">
              <a:rPr lang="en-IN" smtClean="0"/>
              <a:t>07-08-2023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8852D-25BB-474F-A0C4-6D63A0E93C61}" type="slidenum">
              <a:rPr lang="en-IN" smtClean="0"/>
              <a:t>‹#›</a:t>
            </a:fld>
            <a:endParaRPr lang="en-IN" dirty="0"/>
          </a:p>
        </p:txBody>
      </p:sp>
    </p:spTree>
    <p:extLst>
      <p:ext uri="{BB962C8B-B14F-4D97-AF65-F5344CB8AC3E}">
        <p14:creationId xmlns:p14="http://schemas.microsoft.com/office/powerpoint/2010/main" val="111809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5BD1-5F39-7D35-31D8-6781DF31C5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791841D-7D08-5B28-B7E0-91330F61B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6CA7D9-74BD-54F6-A21D-CE007EF3DB1A}"/>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5" name="Footer Placeholder 4">
            <a:extLst>
              <a:ext uri="{FF2B5EF4-FFF2-40B4-BE49-F238E27FC236}">
                <a16:creationId xmlns:a16="http://schemas.microsoft.com/office/drawing/2014/main" id="{840C8193-9E21-9818-D72D-EB4519ED881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1004EFB-A9EE-841F-EF01-9D868B4D5ED0}"/>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1109502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2B9F-9224-24A7-6FED-4A4CF49096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6C43EE-F178-66A9-A978-EF7BB9EC9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508DDC-F2A7-3698-1AE7-8EC0B41337CA}"/>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5" name="Footer Placeholder 4">
            <a:extLst>
              <a:ext uri="{FF2B5EF4-FFF2-40B4-BE49-F238E27FC236}">
                <a16:creationId xmlns:a16="http://schemas.microsoft.com/office/drawing/2014/main" id="{169BEF50-EE8D-D0B0-BEF6-409885DF82E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CF4861D-3629-15D2-C7F2-004C2EB55ABC}"/>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2909119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179FAF-BCA4-F320-BEBF-20E9FE0C44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28198A-4E77-2092-F7CA-95D51D5B76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0BA740-B5F1-42B0-5EDF-C3F58736AACD}"/>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5" name="Footer Placeholder 4">
            <a:extLst>
              <a:ext uri="{FF2B5EF4-FFF2-40B4-BE49-F238E27FC236}">
                <a16:creationId xmlns:a16="http://schemas.microsoft.com/office/drawing/2014/main" id="{650774FE-7959-A931-5385-C97753D33EC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3D7A58B-4199-8EDD-6481-AD56C6B35E2D}"/>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293879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0C59-2E05-F959-7DE4-FED9693272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CADDAF-ED60-5EE0-209C-F194C7CE7E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6BB332-3BAB-FE20-AD0B-DC0B64ED1799}"/>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5" name="Footer Placeholder 4">
            <a:extLst>
              <a:ext uri="{FF2B5EF4-FFF2-40B4-BE49-F238E27FC236}">
                <a16:creationId xmlns:a16="http://schemas.microsoft.com/office/drawing/2014/main" id="{CFF1425D-B39F-9C1E-46C0-E85DB5B437B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D893222-EE89-A997-2D38-C9DE7CA4F1BE}"/>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1742993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BCA1-3010-F310-C459-F31335AEEC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38E666-C8F8-5329-EEB0-08E9AA6BBA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04378E-7D53-74C1-0C1A-6230780C255C}"/>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5" name="Footer Placeholder 4">
            <a:extLst>
              <a:ext uri="{FF2B5EF4-FFF2-40B4-BE49-F238E27FC236}">
                <a16:creationId xmlns:a16="http://schemas.microsoft.com/office/drawing/2014/main" id="{4DD2A1CA-FD4D-01C6-72ED-E383C7DF16D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56058A9-771F-1F90-D4E9-72518C85DC9D}"/>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341369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036E-9853-1B13-69A2-5EAE2C9DA2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D74CDF-D9CC-0874-881F-EB1FA9F7E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3DCBD9-04C2-228F-4474-EC618E98BF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37152E-A2E4-F911-61C8-2EAC69B6E617}"/>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6" name="Footer Placeholder 5">
            <a:extLst>
              <a:ext uri="{FF2B5EF4-FFF2-40B4-BE49-F238E27FC236}">
                <a16:creationId xmlns:a16="http://schemas.microsoft.com/office/drawing/2014/main" id="{416C9278-1EB4-BAA7-1603-02975F3E381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CCA0ED1-06C4-F887-CE01-0F9C6603B62D}"/>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46806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683F-E71B-E3F6-330C-E89C5B504B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DC7537-4B45-F900-ED2F-41E573BFC4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A3830A-CD8B-BF69-1280-76289BB23A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617808-827D-49F1-BBAD-42E692668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640C01-663C-4736-457D-5AD775D3DA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969BA3-A1BD-644F-B2CF-95F18EC296F8}"/>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8" name="Footer Placeholder 7">
            <a:extLst>
              <a:ext uri="{FF2B5EF4-FFF2-40B4-BE49-F238E27FC236}">
                <a16:creationId xmlns:a16="http://schemas.microsoft.com/office/drawing/2014/main" id="{7B09394D-C21C-4DBC-E366-859375B44C9E}"/>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6CE9BF77-EA78-C2E6-AE92-6324D752E427}"/>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226853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F189-08C3-3254-DAE2-79C72BA61C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D7E27D-24B6-B82A-68BC-36F0E0BCCEED}"/>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4" name="Footer Placeholder 3">
            <a:extLst>
              <a:ext uri="{FF2B5EF4-FFF2-40B4-BE49-F238E27FC236}">
                <a16:creationId xmlns:a16="http://schemas.microsoft.com/office/drawing/2014/main" id="{01DF0B10-2E30-81FD-C654-906B05B52988}"/>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02F7E818-F032-51FA-2ED7-17677D37B75B}"/>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1442418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FF029-2537-68BA-9171-04D9DBEE5EF7}"/>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3" name="Footer Placeholder 2">
            <a:extLst>
              <a:ext uri="{FF2B5EF4-FFF2-40B4-BE49-F238E27FC236}">
                <a16:creationId xmlns:a16="http://schemas.microsoft.com/office/drawing/2014/main" id="{39559870-9447-CF5C-F088-355A87D891B7}"/>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93FBC64-6040-5838-C405-06BC2ED876A1}"/>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2568544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0D72-9C1C-3D4D-03FB-0DEF34115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F60502-A1AA-A47A-C5C5-53536B32D3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1F2EA55-61B2-4640-0850-4995B52AF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79F32-5567-BC76-E2AA-1B1CD69D1996}"/>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6" name="Footer Placeholder 5">
            <a:extLst>
              <a:ext uri="{FF2B5EF4-FFF2-40B4-BE49-F238E27FC236}">
                <a16:creationId xmlns:a16="http://schemas.microsoft.com/office/drawing/2014/main" id="{D593F1B1-E1FF-5B1A-AE5A-D515A74179C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4CC388B-0639-4C65-6DAE-51911C3DCA28}"/>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3041250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9650B-4F3D-6C92-C892-63598632D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7086F1-4B95-7F39-E08D-30AAD06D8A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D43D15D-2AEA-9223-8DB3-E6CEFDA73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140071-0A85-B610-D615-5EC13B10C78F}"/>
              </a:ext>
            </a:extLst>
          </p:cNvPr>
          <p:cNvSpPr>
            <a:spLocks noGrp="1"/>
          </p:cNvSpPr>
          <p:nvPr>
            <p:ph type="dt" sz="half" idx="10"/>
          </p:nvPr>
        </p:nvSpPr>
        <p:spPr/>
        <p:txBody>
          <a:bodyPr/>
          <a:lstStyle/>
          <a:p>
            <a:fld id="{AB66E54C-ACB0-4FE6-8C1A-FA603CE6EC90}" type="datetimeFigureOut">
              <a:rPr lang="en-IN" smtClean="0"/>
              <a:t>07-08-2023</a:t>
            </a:fld>
            <a:endParaRPr lang="en-IN" dirty="0"/>
          </a:p>
        </p:txBody>
      </p:sp>
      <p:sp>
        <p:nvSpPr>
          <p:cNvPr id="6" name="Footer Placeholder 5">
            <a:extLst>
              <a:ext uri="{FF2B5EF4-FFF2-40B4-BE49-F238E27FC236}">
                <a16:creationId xmlns:a16="http://schemas.microsoft.com/office/drawing/2014/main" id="{63CCA68F-5B42-EC25-9FBB-50D12C20990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E31DE3F-18E6-26C9-7F56-90D026533DAE}"/>
              </a:ext>
            </a:extLst>
          </p:cNvPr>
          <p:cNvSpPr>
            <a:spLocks noGrp="1"/>
          </p:cNvSpPr>
          <p:nvPr>
            <p:ph type="sldNum" sz="quarter" idx="12"/>
          </p:nvPr>
        </p:nvSpPr>
        <p:spPr/>
        <p:txBody>
          <a:bodyPr/>
          <a:lstStyle/>
          <a:p>
            <a:fld id="{B434593E-02A9-46B6-B3F1-AFFCF37DF159}" type="slidenum">
              <a:rPr lang="en-IN" smtClean="0"/>
              <a:t>‹#›</a:t>
            </a:fld>
            <a:endParaRPr lang="en-IN" dirty="0"/>
          </a:p>
        </p:txBody>
      </p:sp>
    </p:spTree>
    <p:extLst>
      <p:ext uri="{BB962C8B-B14F-4D97-AF65-F5344CB8AC3E}">
        <p14:creationId xmlns:p14="http://schemas.microsoft.com/office/powerpoint/2010/main" val="421408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73C6E-BF62-FA05-5F32-F472D7C127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2A5BBA-E170-FAB6-DF9D-75FFAA4A95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970271-4310-C977-0F67-54ACCF4C85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66E54C-ACB0-4FE6-8C1A-FA603CE6EC90}" type="datetimeFigureOut">
              <a:rPr lang="en-IN" smtClean="0"/>
              <a:t>07-08-2023</a:t>
            </a:fld>
            <a:endParaRPr lang="en-IN" dirty="0"/>
          </a:p>
        </p:txBody>
      </p:sp>
      <p:sp>
        <p:nvSpPr>
          <p:cNvPr id="5" name="Footer Placeholder 4">
            <a:extLst>
              <a:ext uri="{FF2B5EF4-FFF2-40B4-BE49-F238E27FC236}">
                <a16:creationId xmlns:a16="http://schemas.microsoft.com/office/drawing/2014/main" id="{7EF79A19-43BF-2369-326C-2E95661BE6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EF5E277D-3926-EA4B-310A-0754FB41E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4593E-02A9-46B6-B3F1-AFFCF37DF159}" type="slidenum">
              <a:rPr lang="en-IN" smtClean="0"/>
              <a:t>‹#›</a:t>
            </a:fld>
            <a:endParaRPr lang="en-IN" dirty="0"/>
          </a:p>
        </p:txBody>
      </p:sp>
    </p:spTree>
    <p:extLst>
      <p:ext uri="{BB962C8B-B14F-4D97-AF65-F5344CB8AC3E}">
        <p14:creationId xmlns:p14="http://schemas.microsoft.com/office/powerpoint/2010/main" val="2064030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hyperlink" Target="https://uelectronics.com/producto/modulo-ky-015-sensor-de-temperatura-y-humedad/" TargetMode="External"/><Relationship Id="rId7" Type="http://schemas.openxmlformats.org/officeDocument/2006/relationships/hyperlink" Target="https://www.electronics-lab.com/project/introduction-lora-send-data-two-arduino-using-lora/" TargetMode="External"/><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9.jpg"/><Relationship Id="rId11" Type="http://schemas.openxmlformats.org/officeDocument/2006/relationships/hyperlink" Target="https://freepngimg.com/png/68646-app-ios-drive-cloud-vector-iphone-icloud" TargetMode="External"/><Relationship Id="rId5" Type="http://schemas.openxmlformats.org/officeDocument/2006/relationships/hyperlink" Target="https://uelectronics.com/producto/modulo-detector-de-monoxido-de-carbono-mq-7/"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s://en.wikipedia.org/wiki/Arduino"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freepngimg.com/png/68646-app-ios-drive-cloud-vector-iphone-icloud" TargetMode="External"/><Relationship Id="rId7" Type="http://schemas.openxmlformats.org/officeDocument/2006/relationships/hyperlink" Target="https://www.electronics-lab.com/project/introduction-lora-send-data-two-arduino-using-lora/" TargetMode="Externa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hyperlink" Target="https://en.wikipedia.org/wiki/Arduino" TargetMode="External"/><Relationship Id="rId4" Type="http://schemas.openxmlformats.org/officeDocument/2006/relationships/image" Target="../media/image10.jpg"/><Relationship Id="rId9" Type="http://schemas.openxmlformats.org/officeDocument/2006/relationships/hyperlink" Target="https://openclipart.org/detail/84199/lcd-by-crud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360F-F002-2F6E-92BF-9C8FC18860E4}"/>
              </a:ext>
            </a:extLst>
          </p:cNvPr>
          <p:cNvPicPr>
            <a:picLocks noChangeAspect="1"/>
          </p:cNvPicPr>
          <p:nvPr/>
        </p:nvPicPr>
        <p:blipFill>
          <a:blip r:embed="rId2"/>
          <a:stretch>
            <a:fillRect/>
          </a:stretch>
        </p:blipFill>
        <p:spPr>
          <a:xfrm>
            <a:off x="462455" y="2107506"/>
            <a:ext cx="11309131" cy="4750493"/>
          </a:xfrm>
          <a:prstGeom prst="rect">
            <a:avLst/>
          </a:prstGeom>
        </p:spPr>
      </p:pic>
      <p:sp>
        <p:nvSpPr>
          <p:cNvPr id="6" name="TextBox 5">
            <a:extLst>
              <a:ext uri="{FF2B5EF4-FFF2-40B4-BE49-F238E27FC236}">
                <a16:creationId xmlns:a16="http://schemas.microsoft.com/office/drawing/2014/main" id="{9D356D21-A375-9937-129E-227ECA61F012}"/>
              </a:ext>
            </a:extLst>
          </p:cNvPr>
          <p:cNvSpPr txBox="1"/>
          <p:nvPr/>
        </p:nvSpPr>
        <p:spPr>
          <a:xfrm>
            <a:off x="10161" y="0"/>
            <a:ext cx="12192000" cy="958724"/>
          </a:xfrm>
          <a:prstGeom prst="rect">
            <a:avLst/>
          </a:prstGeom>
          <a:noFill/>
          <a:ln>
            <a:noFill/>
          </a:ln>
        </p:spPr>
        <p:txBody>
          <a:bodyPr wrap="square">
            <a:spAutoFit/>
          </a:bodyPr>
          <a:lstStyle/>
          <a:p>
            <a:pPr algn="ctr" defTabSz="868680">
              <a:spcAft>
                <a:spcPts val="600"/>
              </a:spcAft>
            </a:pPr>
            <a:r>
              <a:rPr lang="en-US" sz="3420" b="1" kern="1200" dirty="0">
                <a:ln w="12700" cmpd="sng">
                  <a:solidFill>
                    <a:schemeClr val="accent4"/>
                  </a:solidFill>
                  <a:prstDash val="solid"/>
                </a:ln>
                <a:solidFill>
                  <a:srgbClr val="002060"/>
                </a:solidFill>
                <a:latin typeface="Cambria" panose="02040503050406030204" pitchFamily="18" charset="0"/>
                <a:ea typeface="Cambria" panose="02040503050406030204" pitchFamily="18" charset="0"/>
              </a:rPr>
              <a:t>SMART ENVIRONMENTAL MONITORING SYSTEM</a:t>
            </a:r>
            <a:r>
              <a:rPr lang="en-US" sz="3040" kern="1200" dirty="0">
                <a:solidFill>
                  <a:srgbClr val="002060"/>
                </a:solidFill>
                <a:latin typeface="Cambria" panose="02040503050406030204" pitchFamily="18" charset="0"/>
                <a:ea typeface="Cambria" panose="02040503050406030204" pitchFamily="18" charset="0"/>
              </a:rPr>
              <a:t> </a:t>
            </a:r>
          </a:p>
          <a:p>
            <a:pPr algn="ctr" defTabSz="868680">
              <a:spcAft>
                <a:spcPts val="600"/>
              </a:spcAft>
            </a:pPr>
            <a:r>
              <a:rPr lang="en-US" sz="1710" b="1" u="sng" kern="1200" dirty="0">
                <a:solidFill>
                  <a:srgbClr val="002060"/>
                </a:solidFill>
                <a:latin typeface="Cambria" panose="02040503050406030204" pitchFamily="18" charset="0"/>
                <a:ea typeface="Cambria" panose="02040503050406030204" pitchFamily="18" charset="0"/>
              </a:rPr>
              <a:t>Real-time Air Quality, Temperature, and Humidity Tracking via LoRa Sx1278 and Cloud Integration.</a:t>
            </a:r>
            <a:endParaRPr lang="en-IN" b="1" u="sng" dirty="0">
              <a:solidFill>
                <a:srgbClr val="002060"/>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C73DA4B6-D9B6-EC90-2825-AC2ACD626B93}"/>
              </a:ext>
            </a:extLst>
          </p:cNvPr>
          <p:cNvSpPr txBox="1"/>
          <p:nvPr/>
        </p:nvSpPr>
        <p:spPr>
          <a:xfrm>
            <a:off x="2992004" y="931507"/>
            <a:ext cx="6207991" cy="442937"/>
          </a:xfrm>
          <a:prstGeom prst="rect">
            <a:avLst/>
          </a:prstGeom>
          <a:noFill/>
        </p:spPr>
        <p:txBody>
          <a:bodyPr wrap="square">
            <a:spAutoFit/>
          </a:bodyPr>
          <a:lstStyle/>
          <a:p>
            <a:pPr algn="ctr" defTabSz="868680">
              <a:spcAft>
                <a:spcPts val="600"/>
              </a:spcAft>
            </a:pPr>
            <a:r>
              <a:rPr lang="en-US" sz="2280" b="1" kern="1200" dirty="0">
                <a:solidFill>
                  <a:srgbClr val="002060"/>
                </a:solidFill>
                <a:latin typeface="Cambria" panose="02040503050406030204" pitchFamily="18" charset="0"/>
                <a:ea typeface="Cambria" panose="02040503050406030204" pitchFamily="18" charset="0"/>
              </a:rPr>
              <a:t>Batch-PGES2023</a:t>
            </a:r>
            <a:endParaRPr lang="en-US" sz="2400" b="1" dirty="0">
              <a:solidFill>
                <a:srgbClr val="002060"/>
              </a:solidFill>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DBEAFBC3-F0B6-D2F2-E7AD-E80B1850730D}"/>
              </a:ext>
            </a:extLst>
          </p:cNvPr>
          <p:cNvSpPr txBox="1"/>
          <p:nvPr/>
        </p:nvSpPr>
        <p:spPr>
          <a:xfrm>
            <a:off x="5464128" y="1302970"/>
            <a:ext cx="6101080" cy="464871"/>
          </a:xfrm>
          <a:prstGeom prst="rect">
            <a:avLst/>
          </a:prstGeom>
          <a:noFill/>
        </p:spPr>
        <p:txBody>
          <a:bodyPr wrap="square">
            <a:spAutoFit/>
          </a:bodyPr>
          <a:lstStyle/>
          <a:p>
            <a:pPr defTabSz="868680">
              <a:lnSpc>
                <a:spcPct val="150000"/>
              </a:lnSpc>
              <a:spcAft>
                <a:spcPts val="600"/>
              </a:spcAft>
            </a:pPr>
            <a:r>
              <a:rPr lang="en-US" sz="1800" i="1" kern="1200" dirty="0">
                <a:solidFill>
                  <a:srgbClr val="002060"/>
                </a:solidFill>
                <a:latin typeface="+mn-lt"/>
                <a:ea typeface="+mn-ea"/>
                <a:cs typeface="+mn-cs"/>
              </a:rPr>
              <a:t>Piyush Singh</a:t>
            </a:r>
          </a:p>
        </p:txBody>
      </p:sp>
      <p:sp>
        <p:nvSpPr>
          <p:cNvPr id="19" name="TextBox 18">
            <a:extLst>
              <a:ext uri="{FF2B5EF4-FFF2-40B4-BE49-F238E27FC236}">
                <a16:creationId xmlns:a16="http://schemas.microsoft.com/office/drawing/2014/main" id="{D535B0C7-718E-E3D1-294E-7ECE6EB455F3}"/>
              </a:ext>
            </a:extLst>
          </p:cNvPr>
          <p:cNvSpPr txBox="1"/>
          <p:nvPr/>
        </p:nvSpPr>
        <p:spPr>
          <a:xfrm>
            <a:off x="4515945" y="1786919"/>
            <a:ext cx="3436883" cy="369332"/>
          </a:xfrm>
          <a:prstGeom prst="rect">
            <a:avLst/>
          </a:prstGeom>
          <a:noFill/>
        </p:spPr>
        <p:txBody>
          <a:bodyPr wrap="square" rtlCol="0">
            <a:spAutoFit/>
          </a:bodyPr>
          <a:lstStyle/>
          <a:p>
            <a:pPr algn="ctr"/>
            <a:r>
              <a:rPr lang="en-US" b="1" dirty="0">
                <a:solidFill>
                  <a:srgbClr val="002060"/>
                </a:solidFill>
                <a:latin typeface="Cambria" panose="02040503050406030204" pitchFamily="18" charset="0"/>
                <a:ea typeface="Cambria" panose="02040503050406030204" pitchFamily="18" charset="0"/>
              </a:rPr>
              <a:t>03</a:t>
            </a:r>
            <a:r>
              <a:rPr lang="en-US" b="1" baseline="30000" dirty="0">
                <a:solidFill>
                  <a:srgbClr val="002060"/>
                </a:solidFill>
                <a:latin typeface="Cambria" panose="02040503050406030204" pitchFamily="18" charset="0"/>
                <a:ea typeface="Cambria" panose="02040503050406030204" pitchFamily="18" charset="0"/>
              </a:rPr>
              <a:t>rd</a:t>
            </a:r>
            <a:r>
              <a:rPr lang="en-US" b="1" dirty="0">
                <a:solidFill>
                  <a:srgbClr val="002060"/>
                </a:solidFill>
                <a:latin typeface="Cambria" panose="02040503050406030204" pitchFamily="18" charset="0"/>
                <a:ea typeface="Cambria" panose="02040503050406030204" pitchFamily="18" charset="0"/>
              </a:rPr>
              <a:t> August 2023</a:t>
            </a:r>
          </a:p>
        </p:txBody>
      </p:sp>
    </p:spTree>
    <p:extLst>
      <p:ext uri="{BB962C8B-B14F-4D97-AF65-F5344CB8AC3E}">
        <p14:creationId xmlns:p14="http://schemas.microsoft.com/office/powerpoint/2010/main" val="307445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D53860-44E8-3BF5-6CC8-E6D49FFF1755}"/>
              </a:ext>
            </a:extLst>
          </p:cNvPr>
          <p:cNvSpPr/>
          <p:nvPr/>
        </p:nvSpPr>
        <p:spPr>
          <a:xfrm>
            <a:off x="447040" y="1046480"/>
            <a:ext cx="11236960" cy="44602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CF7FE61-74BB-6EA1-A8C0-43085FD0EFFF}"/>
              </a:ext>
            </a:extLst>
          </p:cNvPr>
          <p:cNvSpPr txBox="1"/>
          <p:nvPr/>
        </p:nvSpPr>
        <p:spPr>
          <a:xfrm>
            <a:off x="-1604" y="0"/>
            <a:ext cx="609760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Block diagram(1/2)</a:t>
            </a:r>
            <a:endParaRPr lang="en-IN" dirty="0"/>
          </a:p>
        </p:txBody>
      </p:sp>
      <p:pic>
        <p:nvPicPr>
          <p:cNvPr id="5" name="Picture 4">
            <a:extLst>
              <a:ext uri="{FF2B5EF4-FFF2-40B4-BE49-F238E27FC236}">
                <a16:creationId xmlns:a16="http://schemas.microsoft.com/office/drawing/2014/main" id="{281E134C-164B-F73B-5D3A-6A284071BB7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t="16284" b="18792"/>
          <a:stretch/>
        </p:blipFill>
        <p:spPr>
          <a:xfrm>
            <a:off x="790810" y="1914708"/>
            <a:ext cx="1473266" cy="956498"/>
          </a:xfrm>
          <a:prstGeom prst="rect">
            <a:avLst/>
          </a:prstGeom>
        </p:spPr>
      </p:pic>
      <p:pic>
        <p:nvPicPr>
          <p:cNvPr id="8" name="Picture 7">
            <a:extLst>
              <a:ext uri="{FF2B5EF4-FFF2-40B4-BE49-F238E27FC236}">
                <a16:creationId xmlns:a16="http://schemas.microsoft.com/office/drawing/2014/main" id="{0982F853-ED16-5531-4B0B-84A16831F7FF}"/>
              </a:ext>
            </a:extLst>
          </p:cNvPr>
          <p:cNvPicPr>
            <a:picLocks noChangeAspect="1"/>
          </p:cNvPicPr>
          <p:nvPr/>
        </p:nvPicPr>
        <p:blipFill rotWithShape="1">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b="11780"/>
          <a:stretch/>
        </p:blipFill>
        <p:spPr>
          <a:xfrm>
            <a:off x="799265" y="3634523"/>
            <a:ext cx="1049154" cy="1100037"/>
          </a:xfrm>
          <a:prstGeom prst="rect">
            <a:avLst/>
          </a:prstGeom>
        </p:spPr>
      </p:pic>
      <p:pic>
        <p:nvPicPr>
          <p:cNvPr id="11" name="Picture 10">
            <a:extLst>
              <a:ext uri="{FF2B5EF4-FFF2-40B4-BE49-F238E27FC236}">
                <a16:creationId xmlns:a16="http://schemas.microsoft.com/office/drawing/2014/main" id="{CD85D6FE-4C73-6F0F-DC98-02E048E51413}"/>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rcRect b="7349"/>
          <a:stretch/>
        </p:blipFill>
        <p:spPr>
          <a:xfrm>
            <a:off x="6153900" y="1651701"/>
            <a:ext cx="2812015" cy="2605339"/>
          </a:xfrm>
          <a:prstGeom prst="rect">
            <a:avLst/>
          </a:prstGeom>
        </p:spPr>
      </p:pic>
      <p:pic>
        <p:nvPicPr>
          <p:cNvPr id="14" name="Picture 13">
            <a:extLst>
              <a:ext uri="{FF2B5EF4-FFF2-40B4-BE49-F238E27FC236}">
                <a16:creationId xmlns:a16="http://schemas.microsoft.com/office/drawing/2014/main" id="{795837EA-65BD-126F-41B5-9D8636EDB2E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rcRect b="13653"/>
          <a:stretch/>
        </p:blipFill>
        <p:spPr>
          <a:xfrm>
            <a:off x="3256280" y="1914708"/>
            <a:ext cx="2286000" cy="1973897"/>
          </a:xfrm>
          <a:prstGeom prst="rect">
            <a:avLst/>
          </a:prstGeom>
        </p:spPr>
      </p:pic>
      <p:pic>
        <p:nvPicPr>
          <p:cNvPr id="17" name="Picture 16">
            <a:extLst>
              <a:ext uri="{FF2B5EF4-FFF2-40B4-BE49-F238E27FC236}">
                <a16:creationId xmlns:a16="http://schemas.microsoft.com/office/drawing/2014/main" id="{E3EFB8B6-5102-49B9-01DA-7D9C9C2A5A06}"/>
              </a:ext>
            </a:extLst>
          </p:cNvPr>
          <p:cNvPicPr>
            <a:picLocks noChangeAspect="1"/>
          </p:cNvPicPr>
          <p:nvPr/>
        </p:nvPicPr>
        <p:blipFill>
          <a:blip r:embed="rId10" cstate="hqprint">
            <a:extLs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a:off x="9577535" y="1810544"/>
            <a:ext cx="1672806" cy="1672806"/>
          </a:xfrm>
          <a:prstGeom prst="rect">
            <a:avLst/>
          </a:prstGeom>
        </p:spPr>
      </p:pic>
      <p:sp>
        <p:nvSpPr>
          <p:cNvPr id="19" name="Arrow: Right 18">
            <a:extLst>
              <a:ext uri="{FF2B5EF4-FFF2-40B4-BE49-F238E27FC236}">
                <a16:creationId xmlns:a16="http://schemas.microsoft.com/office/drawing/2014/main" id="{2FCBD220-FFB7-89FE-1AB4-E2FD17ABDD76}"/>
              </a:ext>
            </a:extLst>
          </p:cNvPr>
          <p:cNvSpPr/>
          <p:nvPr/>
        </p:nvSpPr>
        <p:spPr>
          <a:xfrm>
            <a:off x="2042695" y="2464067"/>
            <a:ext cx="1163053" cy="2887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Right 19">
            <a:extLst>
              <a:ext uri="{FF2B5EF4-FFF2-40B4-BE49-F238E27FC236}">
                <a16:creationId xmlns:a16="http://schemas.microsoft.com/office/drawing/2014/main" id="{FCB89F8B-A074-47E2-22B4-C0CDC8DA023C}"/>
              </a:ext>
            </a:extLst>
          </p:cNvPr>
          <p:cNvSpPr/>
          <p:nvPr/>
        </p:nvSpPr>
        <p:spPr>
          <a:xfrm>
            <a:off x="2042695" y="3599846"/>
            <a:ext cx="1213585" cy="2887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Arrow: Right 20">
            <a:extLst>
              <a:ext uri="{FF2B5EF4-FFF2-40B4-BE49-F238E27FC236}">
                <a16:creationId xmlns:a16="http://schemas.microsoft.com/office/drawing/2014/main" id="{DC5FA0EA-68FC-88F8-B90E-40D11B7AFE15}"/>
              </a:ext>
            </a:extLst>
          </p:cNvPr>
          <p:cNvSpPr/>
          <p:nvPr/>
        </p:nvSpPr>
        <p:spPr>
          <a:xfrm>
            <a:off x="5796547" y="3070459"/>
            <a:ext cx="664144" cy="163629"/>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9BB2016F-51C3-DD13-8229-0F88BE98C821}"/>
              </a:ext>
            </a:extLst>
          </p:cNvPr>
          <p:cNvSpPr/>
          <p:nvPr/>
        </p:nvSpPr>
        <p:spPr>
          <a:xfrm>
            <a:off x="8597499" y="2646947"/>
            <a:ext cx="725769" cy="27913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8BA40151-6CC8-CBA1-670C-446F0854A8A7}"/>
              </a:ext>
            </a:extLst>
          </p:cNvPr>
          <p:cNvSpPr txBox="1"/>
          <p:nvPr/>
        </p:nvSpPr>
        <p:spPr>
          <a:xfrm>
            <a:off x="447040" y="5610087"/>
            <a:ext cx="11236960" cy="792781"/>
          </a:xfrm>
          <a:prstGeom prst="rect">
            <a:avLst/>
          </a:prstGeom>
          <a:noFill/>
          <a:ln>
            <a:solidFill>
              <a:srgbClr val="002060"/>
            </a:solidFill>
            <a:prstDash val="dash"/>
          </a:ln>
        </p:spPr>
        <p:txBody>
          <a:bodyPr wrap="square">
            <a:spAutoFit/>
          </a:bodyPr>
          <a:lstStyle/>
          <a:p>
            <a:pPr algn="ctr">
              <a:lnSpc>
                <a:spcPct val="150000"/>
              </a:lnSpc>
            </a:pPr>
            <a:r>
              <a:rPr lang="en-US" sz="1600" b="1" i="1" dirty="0">
                <a:solidFill>
                  <a:srgbClr val="002060"/>
                </a:solidFill>
                <a:latin typeface="Cambria" panose="02040503050406030204" pitchFamily="18" charset="0"/>
                <a:ea typeface="Cambria" panose="02040503050406030204" pitchFamily="18" charset="0"/>
              </a:rPr>
              <a:t>The transmitter side, also known as the sensor node, is responsible for collecting environmental data such as air quality, temperature, and humidity using DHT11 and MQ-7 sensors. </a:t>
            </a:r>
            <a:endParaRPr lang="en-IN" sz="1600" b="1" i="1" dirty="0">
              <a:solidFill>
                <a:srgbClr val="002060"/>
              </a:solidFill>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5B911CE8-A318-59E0-6A5C-B99785BF6D1A}"/>
              </a:ext>
            </a:extLst>
          </p:cNvPr>
          <p:cNvSpPr txBox="1"/>
          <p:nvPr/>
        </p:nvSpPr>
        <p:spPr>
          <a:xfrm>
            <a:off x="3891280" y="1092187"/>
            <a:ext cx="4287520" cy="338554"/>
          </a:xfrm>
          <a:prstGeom prst="rect">
            <a:avLst/>
          </a:prstGeom>
          <a:noFill/>
        </p:spPr>
        <p:txBody>
          <a:bodyPr wrap="square">
            <a:spAutoFit/>
          </a:bodyPr>
          <a:lstStyle/>
          <a:p>
            <a:r>
              <a:rPr lang="en-IN" sz="1600" b="1" u="sng" dirty="0">
                <a:solidFill>
                  <a:srgbClr val="002060"/>
                </a:solidFill>
                <a:latin typeface="Cambria" panose="02040503050406030204" pitchFamily="18" charset="0"/>
                <a:ea typeface="Cambria" panose="02040503050406030204" pitchFamily="18" charset="0"/>
              </a:rPr>
              <a:t>BLOCK DIAGRAM OF TRANSMITTER SIDE</a:t>
            </a:r>
          </a:p>
        </p:txBody>
      </p:sp>
      <p:sp>
        <p:nvSpPr>
          <p:cNvPr id="2" name="TextBox 1">
            <a:extLst>
              <a:ext uri="{FF2B5EF4-FFF2-40B4-BE49-F238E27FC236}">
                <a16:creationId xmlns:a16="http://schemas.microsoft.com/office/drawing/2014/main" id="{D4721F92-36A5-C63C-B944-F6E105105C1A}"/>
              </a:ext>
            </a:extLst>
          </p:cNvPr>
          <p:cNvSpPr txBox="1"/>
          <p:nvPr/>
        </p:nvSpPr>
        <p:spPr>
          <a:xfrm>
            <a:off x="1102289" y="2868558"/>
            <a:ext cx="1031466" cy="307777"/>
          </a:xfrm>
          <a:prstGeom prst="rect">
            <a:avLst/>
          </a:prstGeom>
          <a:noFill/>
        </p:spPr>
        <p:txBody>
          <a:bodyPr wrap="square" rtlCol="0">
            <a:spAutoFit/>
          </a:bodyPr>
          <a:lstStyle/>
          <a:p>
            <a:r>
              <a:rPr lang="en-IN" sz="1400" dirty="0"/>
              <a:t>DHT11</a:t>
            </a:r>
          </a:p>
        </p:txBody>
      </p:sp>
      <p:sp>
        <p:nvSpPr>
          <p:cNvPr id="4" name="TextBox 3">
            <a:extLst>
              <a:ext uri="{FF2B5EF4-FFF2-40B4-BE49-F238E27FC236}">
                <a16:creationId xmlns:a16="http://schemas.microsoft.com/office/drawing/2014/main" id="{64B5A692-101B-5B84-164E-EA4C05DDA822}"/>
              </a:ext>
            </a:extLst>
          </p:cNvPr>
          <p:cNvSpPr txBox="1"/>
          <p:nvPr/>
        </p:nvSpPr>
        <p:spPr>
          <a:xfrm>
            <a:off x="4084320" y="4142838"/>
            <a:ext cx="1320800" cy="307777"/>
          </a:xfrm>
          <a:prstGeom prst="rect">
            <a:avLst/>
          </a:prstGeom>
          <a:noFill/>
        </p:spPr>
        <p:txBody>
          <a:bodyPr wrap="square" rtlCol="0">
            <a:spAutoFit/>
          </a:bodyPr>
          <a:lstStyle/>
          <a:p>
            <a:r>
              <a:rPr lang="en-IN" sz="1400" dirty="0"/>
              <a:t>Arduino Uno</a:t>
            </a:r>
          </a:p>
        </p:txBody>
      </p:sp>
      <p:sp>
        <p:nvSpPr>
          <p:cNvPr id="7" name="TextBox 6">
            <a:extLst>
              <a:ext uri="{FF2B5EF4-FFF2-40B4-BE49-F238E27FC236}">
                <a16:creationId xmlns:a16="http://schemas.microsoft.com/office/drawing/2014/main" id="{62563929-3425-C5F1-BF68-0E6648ABFC2D}"/>
              </a:ext>
            </a:extLst>
          </p:cNvPr>
          <p:cNvSpPr txBox="1"/>
          <p:nvPr/>
        </p:nvSpPr>
        <p:spPr>
          <a:xfrm>
            <a:off x="9987280" y="3599846"/>
            <a:ext cx="1016000" cy="369332"/>
          </a:xfrm>
          <a:prstGeom prst="rect">
            <a:avLst/>
          </a:prstGeom>
          <a:noFill/>
        </p:spPr>
        <p:txBody>
          <a:bodyPr wrap="square" rtlCol="0">
            <a:spAutoFit/>
          </a:bodyPr>
          <a:lstStyle/>
          <a:p>
            <a:r>
              <a:rPr lang="en-IN" dirty="0"/>
              <a:t>Cloud</a:t>
            </a:r>
          </a:p>
        </p:txBody>
      </p:sp>
      <p:sp>
        <p:nvSpPr>
          <p:cNvPr id="9" name="TextBox 8">
            <a:extLst>
              <a:ext uri="{FF2B5EF4-FFF2-40B4-BE49-F238E27FC236}">
                <a16:creationId xmlns:a16="http://schemas.microsoft.com/office/drawing/2014/main" id="{9BAB849F-7806-8FE9-434E-55F5EAE9764A}"/>
              </a:ext>
            </a:extLst>
          </p:cNvPr>
          <p:cNvSpPr txBox="1"/>
          <p:nvPr/>
        </p:nvSpPr>
        <p:spPr>
          <a:xfrm>
            <a:off x="934720" y="5008880"/>
            <a:ext cx="1049154" cy="307777"/>
          </a:xfrm>
          <a:prstGeom prst="rect">
            <a:avLst/>
          </a:prstGeom>
          <a:noFill/>
        </p:spPr>
        <p:txBody>
          <a:bodyPr wrap="square" rtlCol="0">
            <a:spAutoFit/>
          </a:bodyPr>
          <a:lstStyle/>
          <a:p>
            <a:r>
              <a:rPr lang="en-IN" sz="1400" dirty="0"/>
              <a:t>MQ-7</a:t>
            </a:r>
          </a:p>
        </p:txBody>
      </p:sp>
      <p:sp>
        <p:nvSpPr>
          <p:cNvPr id="10" name="TextBox 9">
            <a:extLst>
              <a:ext uri="{FF2B5EF4-FFF2-40B4-BE49-F238E27FC236}">
                <a16:creationId xmlns:a16="http://schemas.microsoft.com/office/drawing/2014/main" id="{13E1A51F-2932-958E-2F16-C6BA4DB2D9EF}"/>
              </a:ext>
            </a:extLst>
          </p:cNvPr>
          <p:cNvSpPr txBox="1"/>
          <p:nvPr/>
        </p:nvSpPr>
        <p:spPr>
          <a:xfrm>
            <a:off x="7081519" y="4474307"/>
            <a:ext cx="1515979" cy="307777"/>
          </a:xfrm>
          <a:prstGeom prst="rect">
            <a:avLst/>
          </a:prstGeom>
          <a:noFill/>
        </p:spPr>
        <p:txBody>
          <a:bodyPr wrap="square" rtlCol="0">
            <a:spAutoFit/>
          </a:bodyPr>
          <a:lstStyle/>
          <a:p>
            <a:r>
              <a:rPr lang="en-IN" sz="1400" dirty="0"/>
              <a:t>LoRa sx1278</a:t>
            </a:r>
          </a:p>
        </p:txBody>
      </p:sp>
    </p:spTree>
    <p:extLst>
      <p:ext uri="{BB962C8B-B14F-4D97-AF65-F5344CB8AC3E}">
        <p14:creationId xmlns:p14="http://schemas.microsoft.com/office/powerpoint/2010/main" val="107866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9AEF07-2E99-2231-9FBE-EFBBE3805157}"/>
              </a:ext>
            </a:extLst>
          </p:cNvPr>
          <p:cNvSpPr txBox="1"/>
          <p:nvPr/>
        </p:nvSpPr>
        <p:spPr>
          <a:xfrm>
            <a:off x="-1604" y="-27764"/>
            <a:ext cx="609760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Block diagram(2/2)</a:t>
            </a:r>
            <a:endParaRPr lang="en-IN" dirty="0"/>
          </a:p>
        </p:txBody>
      </p:sp>
      <p:pic>
        <p:nvPicPr>
          <p:cNvPr id="4" name="Picture 3">
            <a:extLst>
              <a:ext uri="{FF2B5EF4-FFF2-40B4-BE49-F238E27FC236}">
                <a16:creationId xmlns:a16="http://schemas.microsoft.com/office/drawing/2014/main" id="{C06B061A-C9EB-1762-E3EA-842A570EE31E}"/>
              </a:ext>
            </a:extLst>
          </p:cNvPr>
          <p:cNvPicPr>
            <a:picLocks noChangeAspect="1"/>
          </p:cNvPicPr>
          <p:nvPr/>
        </p:nvPicPr>
        <p:blipFill rotWithShape="1">
          <a:blip r:embed="rId2" cstate="hq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b="9274"/>
          <a:stretch/>
        </p:blipFill>
        <p:spPr>
          <a:xfrm>
            <a:off x="522779" y="1968096"/>
            <a:ext cx="1672806" cy="1517658"/>
          </a:xfrm>
          <a:prstGeom prst="rect">
            <a:avLst/>
          </a:prstGeom>
        </p:spPr>
      </p:pic>
      <p:pic>
        <p:nvPicPr>
          <p:cNvPr id="5" name="Picture 4">
            <a:extLst>
              <a:ext uri="{FF2B5EF4-FFF2-40B4-BE49-F238E27FC236}">
                <a16:creationId xmlns:a16="http://schemas.microsoft.com/office/drawing/2014/main" id="{2F7DDC59-794B-E4BA-7987-FDF6AC5C190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b="8889"/>
          <a:stretch/>
        </p:blipFill>
        <p:spPr>
          <a:xfrm>
            <a:off x="5958040" y="1913892"/>
            <a:ext cx="2286000" cy="2082800"/>
          </a:xfrm>
          <a:prstGeom prst="rect">
            <a:avLst/>
          </a:prstGeom>
        </p:spPr>
      </p:pic>
      <p:pic>
        <p:nvPicPr>
          <p:cNvPr id="6" name="Picture 5">
            <a:extLst>
              <a:ext uri="{FF2B5EF4-FFF2-40B4-BE49-F238E27FC236}">
                <a16:creationId xmlns:a16="http://schemas.microsoft.com/office/drawing/2014/main" id="{5E861428-9D73-70BA-7CC9-6490931366E5}"/>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rcRect b="7594"/>
          <a:stretch/>
        </p:blipFill>
        <p:spPr>
          <a:xfrm>
            <a:off x="2779518" y="1968096"/>
            <a:ext cx="2311444" cy="2135913"/>
          </a:xfrm>
          <a:prstGeom prst="rect">
            <a:avLst/>
          </a:prstGeom>
        </p:spPr>
      </p:pic>
      <p:pic>
        <p:nvPicPr>
          <p:cNvPr id="8" name="Picture 7">
            <a:extLst>
              <a:ext uri="{FF2B5EF4-FFF2-40B4-BE49-F238E27FC236}">
                <a16:creationId xmlns:a16="http://schemas.microsoft.com/office/drawing/2014/main" id="{54EE89E0-A685-6F98-26B7-25D83760CD0A}"/>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9373515" y="2426452"/>
            <a:ext cx="2121886" cy="1219200"/>
          </a:xfrm>
          <a:prstGeom prst="rect">
            <a:avLst/>
          </a:prstGeom>
        </p:spPr>
      </p:pic>
      <p:sp>
        <p:nvSpPr>
          <p:cNvPr id="15" name="Arrow: Striped Right 14">
            <a:extLst>
              <a:ext uri="{FF2B5EF4-FFF2-40B4-BE49-F238E27FC236}">
                <a16:creationId xmlns:a16="http://schemas.microsoft.com/office/drawing/2014/main" id="{204B8D64-5A72-0960-F2C9-D6D596F53505}"/>
              </a:ext>
            </a:extLst>
          </p:cNvPr>
          <p:cNvSpPr/>
          <p:nvPr/>
        </p:nvSpPr>
        <p:spPr>
          <a:xfrm>
            <a:off x="2242107" y="2988909"/>
            <a:ext cx="981777" cy="385011"/>
          </a:xfrm>
          <a:prstGeom prst="stripedRight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Arrow: Striped Right 15">
            <a:extLst>
              <a:ext uri="{FF2B5EF4-FFF2-40B4-BE49-F238E27FC236}">
                <a16:creationId xmlns:a16="http://schemas.microsoft.com/office/drawing/2014/main" id="{57CE71C8-A24F-F208-3842-CAAF8092C395}"/>
              </a:ext>
            </a:extLst>
          </p:cNvPr>
          <p:cNvSpPr/>
          <p:nvPr/>
        </p:nvSpPr>
        <p:spPr>
          <a:xfrm>
            <a:off x="4904534" y="2988909"/>
            <a:ext cx="981777" cy="385011"/>
          </a:xfrm>
          <a:prstGeom prst="stripedRight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3ABC243E-CC1F-D914-C828-A2605A4A9C98}"/>
              </a:ext>
            </a:extLst>
          </p:cNvPr>
          <p:cNvSpPr txBox="1"/>
          <p:nvPr/>
        </p:nvSpPr>
        <p:spPr>
          <a:xfrm>
            <a:off x="447040" y="5677022"/>
            <a:ext cx="11236960" cy="785343"/>
          </a:xfrm>
          <a:prstGeom prst="rect">
            <a:avLst/>
          </a:prstGeom>
          <a:noFill/>
          <a:ln>
            <a:solidFill>
              <a:srgbClr val="002060"/>
            </a:solidFill>
            <a:prstDash val="dash"/>
          </a:ln>
        </p:spPr>
        <p:txBody>
          <a:bodyPr wrap="square">
            <a:spAutoFit/>
          </a:bodyPr>
          <a:lstStyle>
            <a:defPPr>
              <a:defRPr lang="en-US"/>
            </a:defPPr>
            <a:lvl1pPr algn="ctr">
              <a:lnSpc>
                <a:spcPct val="150000"/>
              </a:lnSpc>
              <a:defRPr sz="1600" b="1" i="1">
                <a:solidFill>
                  <a:srgbClr val="002060"/>
                </a:solidFill>
                <a:latin typeface="Cambria" panose="02040503050406030204" pitchFamily="18" charset="0"/>
                <a:ea typeface="Cambria" panose="02040503050406030204" pitchFamily="18" charset="0"/>
              </a:defRPr>
            </a:lvl1pPr>
          </a:lstStyle>
          <a:p>
            <a:r>
              <a:rPr lang="en-US" dirty="0"/>
              <a:t>The receiver side, also known as the cloud-based platform, is responsible for receiving, processing, storing, and analyzing the data transmitted from the sensor node (transmitter side).</a:t>
            </a:r>
            <a:endParaRPr lang="en-IN" dirty="0"/>
          </a:p>
        </p:txBody>
      </p:sp>
      <p:sp>
        <p:nvSpPr>
          <p:cNvPr id="11" name="TextBox 10">
            <a:extLst>
              <a:ext uri="{FF2B5EF4-FFF2-40B4-BE49-F238E27FC236}">
                <a16:creationId xmlns:a16="http://schemas.microsoft.com/office/drawing/2014/main" id="{5B911CE8-A318-59E0-6A5C-B99785BF6D1A}"/>
              </a:ext>
            </a:extLst>
          </p:cNvPr>
          <p:cNvSpPr txBox="1"/>
          <p:nvPr/>
        </p:nvSpPr>
        <p:spPr>
          <a:xfrm>
            <a:off x="4362350" y="1147425"/>
            <a:ext cx="6191250" cy="338554"/>
          </a:xfrm>
          <a:prstGeom prst="rect">
            <a:avLst/>
          </a:prstGeom>
          <a:noFill/>
        </p:spPr>
        <p:txBody>
          <a:bodyPr wrap="square">
            <a:spAutoFit/>
          </a:bodyPr>
          <a:lstStyle>
            <a:defPPr>
              <a:defRPr lang="en-US"/>
            </a:defPPr>
            <a:lvl1pPr>
              <a:defRPr sz="1600" b="1" u="sng">
                <a:solidFill>
                  <a:srgbClr val="002060"/>
                </a:solidFill>
                <a:latin typeface="Cambria" panose="02040503050406030204" pitchFamily="18" charset="0"/>
                <a:ea typeface="Cambria" panose="02040503050406030204" pitchFamily="18" charset="0"/>
              </a:defRPr>
            </a:lvl1pPr>
          </a:lstStyle>
          <a:p>
            <a:r>
              <a:rPr lang="en-IN" sz="1600" b="1" u="sng" dirty="0">
                <a:solidFill>
                  <a:srgbClr val="002060"/>
                </a:solidFill>
                <a:latin typeface="Cambria" panose="02040503050406030204" pitchFamily="18" charset="0"/>
                <a:ea typeface="Cambria" panose="02040503050406030204" pitchFamily="18" charset="0"/>
              </a:rPr>
              <a:t>BLOCK DIAGRAM OF RECEIVER SIDE</a:t>
            </a:r>
          </a:p>
        </p:txBody>
      </p:sp>
      <p:sp>
        <p:nvSpPr>
          <p:cNvPr id="2" name="TextBox 1">
            <a:extLst>
              <a:ext uri="{FF2B5EF4-FFF2-40B4-BE49-F238E27FC236}">
                <a16:creationId xmlns:a16="http://schemas.microsoft.com/office/drawing/2014/main" id="{50E606DF-F459-E697-7EC2-11E9D399DDD1}"/>
              </a:ext>
            </a:extLst>
          </p:cNvPr>
          <p:cNvSpPr txBox="1"/>
          <p:nvPr/>
        </p:nvSpPr>
        <p:spPr>
          <a:xfrm>
            <a:off x="834701" y="3445307"/>
            <a:ext cx="981777" cy="307777"/>
          </a:xfrm>
          <a:prstGeom prst="rect">
            <a:avLst/>
          </a:prstGeom>
          <a:noFill/>
        </p:spPr>
        <p:txBody>
          <a:bodyPr wrap="square" rtlCol="0">
            <a:spAutoFit/>
          </a:bodyPr>
          <a:lstStyle/>
          <a:p>
            <a:r>
              <a:rPr lang="en-IN" sz="1400" dirty="0">
                <a:latin typeface="Cambria" panose="02040503050406030204" pitchFamily="18" charset="0"/>
                <a:ea typeface="Cambria" panose="02040503050406030204" pitchFamily="18" charset="0"/>
              </a:rPr>
              <a:t>Cloud</a:t>
            </a:r>
          </a:p>
        </p:txBody>
      </p:sp>
      <p:sp>
        <p:nvSpPr>
          <p:cNvPr id="7" name="TextBox 6">
            <a:extLst>
              <a:ext uri="{FF2B5EF4-FFF2-40B4-BE49-F238E27FC236}">
                <a16:creationId xmlns:a16="http://schemas.microsoft.com/office/drawing/2014/main" id="{676D8EE8-50BB-AE8F-F3FE-54B79553E080}"/>
              </a:ext>
            </a:extLst>
          </p:cNvPr>
          <p:cNvSpPr txBox="1"/>
          <p:nvPr/>
        </p:nvSpPr>
        <p:spPr>
          <a:xfrm>
            <a:off x="3318386" y="4041098"/>
            <a:ext cx="1693308" cy="307777"/>
          </a:xfrm>
          <a:prstGeom prst="rect">
            <a:avLst/>
          </a:prstGeom>
          <a:noFill/>
        </p:spPr>
        <p:txBody>
          <a:bodyPr wrap="square" rtlCol="0">
            <a:spAutoFit/>
          </a:bodyPr>
          <a:lstStyle/>
          <a:p>
            <a:r>
              <a:rPr lang="en-IN" sz="1400" dirty="0">
                <a:latin typeface="Cambria" panose="02040503050406030204" pitchFamily="18" charset="0"/>
                <a:ea typeface="Cambria" panose="02040503050406030204" pitchFamily="18" charset="0"/>
              </a:rPr>
              <a:t>LoRa sx1278</a:t>
            </a:r>
          </a:p>
        </p:txBody>
      </p:sp>
      <p:sp>
        <p:nvSpPr>
          <p:cNvPr id="9" name="TextBox 8">
            <a:extLst>
              <a:ext uri="{FF2B5EF4-FFF2-40B4-BE49-F238E27FC236}">
                <a16:creationId xmlns:a16="http://schemas.microsoft.com/office/drawing/2014/main" id="{74F0921F-45B8-186F-8F87-EA50769D8B2A}"/>
              </a:ext>
            </a:extLst>
          </p:cNvPr>
          <p:cNvSpPr txBox="1"/>
          <p:nvPr/>
        </p:nvSpPr>
        <p:spPr>
          <a:xfrm>
            <a:off x="6528558" y="3887209"/>
            <a:ext cx="1503680" cy="307777"/>
          </a:xfrm>
          <a:prstGeom prst="rect">
            <a:avLst/>
          </a:prstGeom>
          <a:noFill/>
        </p:spPr>
        <p:txBody>
          <a:bodyPr wrap="square" rtlCol="0">
            <a:spAutoFit/>
          </a:bodyPr>
          <a:lstStyle/>
          <a:p>
            <a:r>
              <a:rPr lang="en-IN" sz="1400" dirty="0">
                <a:latin typeface="Cambria" panose="02040503050406030204" pitchFamily="18" charset="0"/>
                <a:ea typeface="Cambria" panose="02040503050406030204" pitchFamily="18" charset="0"/>
              </a:rPr>
              <a:t>Arduino uno</a:t>
            </a:r>
          </a:p>
        </p:txBody>
      </p:sp>
      <p:sp>
        <p:nvSpPr>
          <p:cNvPr id="10" name="TextBox 9">
            <a:extLst>
              <a:ext uri="{FF2B5EF4-FFF2-40B4-BE49-F238E27FC236}">
                <a16:creationId xmlns:a16="http://schemas.microsoft.com/office/drawing/2014/main" id="{2FFFEB5B-FF4C-4CE8-02B9-26A9912FE564}"/>
              </a:ext>
            </a:extLst>
          </p:cNvPr>
          <p:cNvSpPr txBox="1"/>
          <p:nvPr/>
        </p:nvSpPr>
        <p:spPr>
          <a:xfrm>
            <a:off x="10061866" y="3537244"/>
            <a:ext cx="1811688" cy="338554"/>
          </a:xfrm>
          <a:prstGeom prst="rect">
            <a:avLst/>
          </a:prstGeom>
          <a:noFill/>
        </p:spPr>
        <p:txBody>
          <a:bodyPr wrap="square" rtlCol="0">
            <a:spAutoFit/>
          </a:bodyPr>
          <a:lstStyle/>
          <a:p>
            <a:r>
              <a:rPr lang="en-IN" sz="1600" dirty="0">
                <a:latin typeface="Cambria" panose="02040503050406030204" pitchFamily="18" charset="0"/>
                <a:ea typeface="Cambria" panose="02040503050406030204" pitchFamily="18" charset="0"/>
              </a:rPr>
              <a:t>Display</a:t>
            </a:r>
          </a:p>
        </p:txBody>
      </p:sp>
      <p:sp>
        <p:nvSpPr>
          <p:cNvPr id="12" name="Rectangle 11">
            <a:extLst>
              <a:ext uri="{FF2B5EF4-FFF2-40B4-BE49-F238E27FC236}">
                <a16:creationId xmlns:a16="http://schemas.microsoft.com/office/drawing/2014/main" id="{C567B089-625B-592D-C070-D2C99C8248E9}"/>
              </a:ext>
            </a:extLst>
          </p:cNvPr>
          <p:cNvSpPr/>
          <p:nvPr/>
        </p:nvSpPr>
        <p:spPr>
          <a:xfrm>
            <a:off x="447040" y="1046480"/>
            <a:ext cx="11236960" cy="44602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Striped Right 12">
            <a:extLst>
              <a:ext uri="{FF2B5EF4-FFF2-40B4-BE49-F238E27FC236}">
                <a16:creationId xmlns:a16="http://schemas.microsoft.com/office/drawing/2014/main" id="{C624370B-6F2F-B858-0341-9D8541D2F1CA}"/>
              </a:ext>
            </a:extLst>
          </p:cNvPr>
          <p:cNvSpPr/>
          <p:nvPr/>
        </p:nvSpPr>
        <p:spPr>
          <a:xfrm>
            <a:off x="8342339" y="2891589"/>
            <a:ext cx="981777" cy="385011"/>
          </a:xfrm>
          <a:prstGeom prst="stripedRight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856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5AD772-AF85-D3D6-478C-809AB5E4F982}"/>
              </a:ext>
            </a:extLst>
          </p:cNvPr>
          <p:cNvSpPr/>
          <p:nvPr/>
        </p:nvSpPr>
        <p:spPr>
          <a:xfrm>
            <a:off x="2464910" y="152400"/>
            <a:ext cx="9652000" cy="6553200"/>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31C531E-B1B2-6641-DCB8-33DB272C92A0}"/>
              </a:ext>
            </a:extLst>
          </p:cNvPr>
          <p:cNvSpPr txBox="1"/>
          <p:nvPr/>
        </p:nvSpPr>
        <p:spPr>
          <a:xfrm>
            <a:off x="0" y="15476"/>
            <a:ext cx="3810058"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IN" dirty="0"/>
              <a:t>Flowchart </a:t>
            </a:r>
          </a:p>
        </p:txBody>
      </p:sp>
      <p:sp>
        <p:nvSpPr>
          <p:cNvPr id="5" name="Flowchart: Terminator 4">
            <a:extLst>
              <a:ext uri="{FF2B5EF4-FFF2-40B4-BE49-F238E27FC236}">
                <a16:creationId xmlns:a16="http://schemas.microsoft.com/office/drawing/2014/main" id="{E856B1C1-A93A-6A35-B9B6-2C2668064DA7}"/>
              </a:ext>
            </a:extLst>
          </p:cNvPr>
          <p:cNvSpPr/>
          <p:nvPr/>
        </p:nvSpPr>
        <p:spPr>
          <a:xfrm>
            <a:off x="6430389" y="232357"/>
            <a:ext cx="1309035" cy="288758"/>
          </a:xfrm>
          <a:prstGeom prst="flowChartTerminato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Flowchart: Decision 5">
            <a:extLst>
              <a:ext uri="{FF2B5EF4-FFF2-40B4-BE49-F238E27FC236}">
                <a16:creationId xmlns:a16="http://schemas.microsoft.com/office/drawing/2014/main" id="{CE9224B4-558A-F744-3932-CE1735EB533F}"/>
              </a:ext>
            </a:extLst>
          </p:cNvPr>
          <p:cNvSpPr/>
          <p:nvPr/>
        </p:nvSpPr>
        <p:spPr>
          <a:xfrm>
            <a:off x="5490607" y="719946"/>
            <a:ext cx="3146415" cy="898292"/>
          </a:xfrm>
          <a:prstGeom prst="flowChartDecision">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3A24C086-FCE7-46D9-1752-453D4CC4ECDC}"/>
              </a:ext>
            </a:extLst>
          </p:cNvPr>
          <p:cNvSpPr/>
          <p:nvPr/>
        </p:nvSpPr>
        <p:spPr>
          <a:xfrm>
            <a:off x="6186338" y="1781101"/>
            <a:ext cx="1809549" cy="55826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Flowchart: Data 7">
            <a:extLst>
              <a:ext uri="{FF2B5EF4-FFF2-40B4-BE49-F238E27FC236}">
                <a16:creationId xmlns:a16="http://schemas.microsoft.com/office/drawing/2014/main" id="{D1882689-D54C-E93D-4A2A-734328607A15}"/>
              </a:ext>
            </a:extLst>
          </p:cNvPr>
          <p:cNvSpPr/>
          <p:nvPr/>
        </p:nvSpPr>
        <p:spPr>
          <a:xfrm>
            <a:off x="5231030" y="2484045"/>
            <a:ext cx="3405992" cy="471639"/>
          </a:xfrm>
          <a:prstGeom prst="flowChartInputOutpu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C3F10A16-5DC1-567B-0B09-E315AC12890E}"/>
              </a:ext>
            </a:extLst>
          </p:cNvPr>
          <p:cNvSpPr/>
          <p:nvPr/>
        </p:nvSpPr>
        <p:spPr>
          <a:xfrm>
            <a:off x="5434968" y="3128172"/>
            <a:ext cx="2249904" cy="28875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AE49DCD3-87F7-8AE0-2020-8B7DD132B753}"/>
              </a:ext>
            </a:extLst>
          </p:cNvPr>
          <p:cNvSpPr/>
          <p:nvPr/>
        </p:nvSpPr>
        <p:spPr>
          <a:xfrm>
            <a:off x="4634565" y="3526822"/>
            <a:ext cx="3680234" cy="471639"/>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Decision 10">
            <a:extLst>
              <a:ext uri="{FF2B5EF4-FFF2-40B4-BE49-F238E27FC236}">
                <a16:creationId xmlns:a16="http://schemas.microsoft.com/office/drawing/2014/main" id="{BB66040E-08DC-E252-1BC7-CD1CCFA18670}"/>
              </a:ext>
            </a:extLst>
          </p:cNvPr>
          <p:cNvSpPr/>
          <p:nvPr/>
        </p:nvSpPr>
        <p:spPr>
          <a:xfrm>
            <a:off x="4813913" y="4250456"/>
            <a:ext cx="3321537" cy="765637"/>
          </a:xfrm>
          <a:prstGeom prst="flowChartDecision">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Check LoRa network availability Package</a:t>
            </a:r>
          </a:p>
        </p:txBody>
      </p:sp>
      <p:sp>
        <p:nvSpPr>
          <p:cNvPr id="12" name="Rectangle 11">
            <a:extLst>
              <a:ext uri="{FF2B5EF4-FFF2-40B4-BE49-F238E27FC236}">
                <a16:creationId xmlns:a16="http://schemas.microsoft.com/office/drawing/2014/main" id="{2D1104BA-4496-22AF-A534-3A98DDAA12CE}"/>
              </a:ext>
            </a:extLst>
          </p:cNvPr>
          <p:cNvSpPr/>
          <p:nvPr/>
        </p:nvSpPr>
        <p:spPr>
          <a:xfrm>
            <a:off x="8779749" y="4315100"/>
            <a:ext cx="3037071" cy="65572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Flowchart: Terminator 12">
            <a:extLst>
              <a:ext uri="{FF2B5EF4-FFF2-40B4-BE49-F238E27FC236}">
                <a16:creationId xmlns:a16="http://schemas.microsoft.com/office/drawing/2014/main" id="{751ACC2B-EE82-A746-99A4-028FEEDB44EA}"/>
              </a:ext>
            </a:extLst>
          </p:cNvPr>
          <p:cNvSpPr/>
          <p:nvPr/>
        </p:nvSpPr>
        <p:spPr>
          <a:xfrm>
            <a:off x="3057978" y="4929580"/>
            <a:ext cx="1309035" cy="288758"/>
          </a:xfrm>
          <a:prstGeom prst="flowChartTermina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Cylinder 13">
            <a:extLst>
              <a:ext uri="{FF2B5EF4-FFF2-40B4-BE49-F238E27FC236}">
                <a16:creationId xmlns:a16="http://schemas.microsoft.com/office/drawing/2014/main" id="{E1480C38-BA6A-0C59-509B-90C3B84762B6}"/>
              </a:ext>
            </a:extLst>
          </p:cNvPr>
          <p:cNvSpPr/>
          <p:nvPr/>
        </p:nvSpPr>
        <p:spPr>
          <a:xfrm>
            <a:off x="5538890" y="5364106"/>
            <a:ext cx="2369168" cy="991402"/>
          </a:xfrm>
          <a:prstGeom prst="can">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60CDF5D8-8DB9-13AE-6E31-94A6032E3E7F}"/>
              </a:ext>
            </a:extLst>
          </p:cNvPr>
          <p:cNvSpPr/>
          <p:nvPr/>
        </p:nvSpPr>
        <p:spPr>
          <a:xfrm>
            <a:off x="2544529" y="5959629"/>
            <a:ext cx="2369168" cy="567891"/>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Arrow Connector 40">
            <a:extLst>
              <a:ext uri="{FF2B5EF4-FFF2-40B4-BE49-F238E27FC236}">
                <a16:creationId xmlns:a16="http://schemas.microsoft.com/office/drawing/2014/main" id="{3D69F578-6C7A-887E-045C-BAD659520111}"/>
              </a:ext>
            </a:extLst>
          </p:cNvPr>
          <p:cNvCxnSpPr>
            <a:cxnSpLocks/>
            <a:stCxn id="6" idx="2"/>
            <a:endCxn id="7" idx="0"/>
          </p:cNvCxnSpPr>
          <p:nvPr/>
        </p:nvCxnSpPr>
        <p:spPr>
          <a:xfrm>
            <a:off x="7063815" y="1618238"/>
            <a:ext cx="27298" cy="162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3239CFA-E4DA-4E9D-4A08-9B6A5CF09C4A}"/>
              </a:ext>
            </a:extLst>
          </p:cNvPr>
          <p:cNvCxnSpPr>
            <a:cxnSpLocks/>
            <a:endCxn id="6" idx="0"/>
          </p:cNvCxnSpPr>
          <p:nvPr/>
        </p:nvCxnSpPr>
        <p:spPr>
          <a:xfrm>
            <a:off x="7063814" y="535166"/>
            <a:ext cx="1" cy="184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8D2393-BE43-1D5D-BFA1-7B1E89ACB1F0}"/>
              </a:ext>
            </a:extLst>
          </p:cNvPr>
          <p:cNvCxnSpPr>
            <a:stCxn id="7" idx="2"/>
          </p:cNvCxnSpPr>
          <p:nvPr/>
        </p:nvCxnSpPr>
        <p:spPr>
          <a:xfrm>
            <a:off x="7091113" y="2339366"/>
            <a:ext cx="0" cy="144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2679C52-54E6-408D-0CAE-06383C9DE810}"/>
              </a:ext>
            </a:extLst>
          </p:cNvPr>
          <p:cNvCxnSpPr>
            <a:stCxn id="8" idx="4"/>
          </p:cNvCxnSpPr>
          <p:nvPr/>
        </p:nvCxnSpPr>
        <p:spPr>
          <a:xfrm>
            <a:off x="6934026" y="2955684"/>
            <a:ext cx="29852" cy="181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E2F54BA-4D8E-AE5A-1F20-4350F0E360BE}"/>
              </a:ext>
            </a:extLst>
          </p:cNvPr>
          <p:cNvCxnSpPr>
            <a:stCxn id="9" idx="2"/>
          </p:cNvCxnSpPr>
          <p:nvPr/>
        </p:nvCxnSpPr>
        <p:spPr>
          <a:xfrm>
            <a:off x="6559920" y="3416930"/>
            <a:ext cx="0" cy="12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D9A1B2C-A979-8530-0880-00974BE28E87}"/>
              </a:ext>
            </a:extLst>
          </p:cNvPr>
          <p:cNvCxnSpPr>
            <a:stCxn id="10" idx="2"/>
          </p:cNvCxnSpPr>
          <p:nvPr/>
        </p:nvCxnSpPr>
        <p:spPr>
          <a:xfrm>
            <a:off x="6474682" y="3998461"/>
            <a:ext cx="0" cy="28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B33B57B-01A3-28C7-9210-832D6EEFB32C}"/>
              </a:ext>
            </a:extLst>
          </p:cNvPr>
          <p:cNvCxnSpPr>
            <a:cxnSpLocks/>
            <a:stCxn id="11" idx="3"/>
            <a:endCxn id="12" idx="1"/>
          </p:cNvCxnSpPr>
          <p:nvPr/>
        </p:nvCxnSpPr>
        <p:spPr>
          <a:xfrm>
            <a:off x="8135450" y="4633275"/>
            <a:ext cx="644299" cy="9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D91019D-D897-C5E3-27E4-99BA23ED8BA8}"/>
              </a:ext>
            </a:extLst>
          </p:cNvPr>
          <p:cNvCxnSpPr>
            <a:stCxn id="12" idx="2"/>
            <a:endCxn id="14" idx="4"/>
          </p:cNvCxnSpPr>
          <p:nvPr/>
        </p:nvCxnSpPr>
        <p:spPr>
          <a:xfrm rot="5400000">
            <a:off x="8658679" y="4220201"/>
            <a:ext cx="888986" cy="23902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1B76257-C725-AA7B-375F-F4C0961528C3}"/>
              </a:ext>
            </a:extLst>
          </p:cNvPr>
          <p:cNvCxnSpPr>
            <a:cxnSpLocks/>
            <a:stCxn id="11" idx="1"/>
            <a:endCxn id="10" idx="1"/>
          </p:cNvCxnSpPr>
          <p:nvPr/>
        </p:nvCxnSpPr>
        <p:spPr>
          <a:xfrm rot="10800000">
            <a:off x="4634565" y="3762643"/>
            <a:ext cx="179348" cy="870633"/>
          </a:xfrm>
          <a:prstGeom prst="bentConnector3">
            <a:avLst>
              <a:gd name="adj1" fmla="val 2274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DCC4BB29-CB00-D322-86D6-E4346FED2903}"/>
              </a:ext>
            </a:extLst>
          </p:cNvPr>
          <p:cNvCxnSpPr>
            <a:stCxn id="14" idx="3"/>
          </p:cNvCxnSpPr>
          <p:nvPr/>
        </p:nvCxnSpPr>
        <p:spPr>
          <a:xfrm rot="5400000">
            <a:off x="5792275" y="5523609"/>
            <a:ext cx="99300" cy="17630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F434D44-6253-3666-7293-5CF86C3F6679}"/>
              </a:ext>
            </a:extLst>
          </p:cNvPr>
          <p:cNvCxnSpPr>
            <a:stCxn id="15" idx="0"/>
          </p:cNvCxnSpPr>
          <p:nvPr/>
        </p:nvCxnSpPr>
        <p:spPr>
          <a:xfrm flipV="1">
            <a:off x="3729113" y="5209791"/>
            <a:ext cx="0" cy="74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74E7CDF-5FF0-BC67-5955-6A410B8BDF11}"/>
              </a:ext>
            </a:extLst>
          </p:cNvPr>
          <p:cNvSpPr txBox="1"/>
          <p:nvPr/>
        </p:nvSpPr>
        <p:spPr>
          <a:xfrm flipH="1">
            <a:off x="6682412" y="152358"/>
            <a:ext cx="1485303" cy="369332"/>
          </a:xfrm>
          <a:prstGeom prst="rect">
            <a:avLst/>
          </a:prstGeom>
          <a:noFill/>
        </p:spPr>
        <p:txBody>
          <a:bodyPr wrap="square" rtlCol="0">
            <a:spAutoFit/>
          </a:bodyPr>
          <a:lstStyle/>
          <a:p>
            <a:r>
              <a:rPr lang="en-IN" dirty="0"/>
              <a:t>START</a:t>
            </a:r>
          </a:p>
        </p:txBody>
      </p:sp>
      <p:sp>
        <p:nvSpPr>
          <p:cNvPr id="93" name="TextBox 92">
            <a:extLst>
              <a:ext uri="{FF2B5EF4-FFF2-40B4-BE49-F238E27FC236}">
                <a16:creationId xmlns:a16="http://schemas.microsoft.com/office/drawing/2014/main" id="{3EF5710C-13B1-F98F-5227-B60BC487829E}"/>
              </a:ext>
            </a:extLst>
          </p:cNvPr>
          <p:cNvSpPr txBox="1"/>
          <p:nvPr/>
        </p:nvSpPr>
        <p:spPr>
          <a:xfrm>
            <a:off x="6029252" y="971966"/>
            <a:ext cx="2523317" cy="400110"/>
          </a:xfrm>
          <a:prstGeom prst="rect">
            <a:avLst/>
          </a:prstGeom>
          <a:noFill/>
        </p:spPr>
        <p:txBody>
          <a:bodyPr wrap="square">
            <a:spAutoFit/>
          </a:bodyPr>
          <a:lstStyle/>
          <a:p>
            <a:r>
              <a:rPr lang="en-IN" sz="1000" dirty="0"/>
              <a:t>Initialize the system components (Arduino, DHT11, MQ7, SX1278 LoRa module</a:t>
            </a:r>
          </a:p>
        </p:txBody>
      </p:sp>
      <p:sp>
        <p:nvSpPr>
          <p:cNvPr id="95" name="TextBox 94">
            <a:extLst>
              <a:ext uri="{FF2B5EF4-FFF2-40B4-BE49-F238E27FC236}">
                <a16:creationId xmlns:a16="http://schemas.microsoft.com/office/drawing/2014/main" id="{15384393-7ED9-22E2-10BD-947AA60BA13F}"/>
              </a:ext>
            </a:extLst>
          </p:cNvPr>
          <p:cNvSpPr txBox="1"/>
          <p:nvPr/>
        </p:nvSpPr>
        <p:spPr>
          <a:xfrm>
            <a:off x="6186338" y="1818529"/>
            <a:ext cx="1923467" cy="461665"/>
          </a:xfrm>
          <a:prstGeom prst="rect">
            <a:avLst/>
          </a:prstGeom>
          <a:noFill/>
        </p:spPr>
        <p:txBody>
          <a:bodyPr wrap="square">
            <a:spAutoFit/>
          </a:bodyPr>
          <a:lstStyle/>
          <a:p>
            <a:r>
              <a:rPr lang="en-IN" sz="1200" dirty="0"/>
              <a:t>Configure LoRa network settings</a:t>
            </a:r>
          </a:p>
        </p:txBody>
      </p:sp>
      <p:sp>
        <p:nvSpPr>
          <p:cNvPr id="97" name="TextBox 96">
            <a:extLst>
              <a:ext uri="{FF2B5EF4-FFF2-40B4-BE49-F238E27FC236}">
                <a16:creationId xmlns:a16="http://schemas.microsoft.com/office/drawing/2014/main" id="{B9B2FFF8-DE0E-3D88-003D-2863E9CB9E67}"/>
              </a:ext>
            </a:extLst>
          </p:cNvPr>
          <p:cNvSpPr txBox="1"/>
          <p:nvPr/>
        </p:nvSpPr>
        <p:spPr>
          <a:xfrm>
            <a:off x="5587575" y="2563180"/>
            <a:ext cx="3120992" cy="400110"/>
          </a:xfrm>
          <a:prstGeom prst="rect">
            <a:avLst/>
          </a:prstGeom>
          <a:noFill/>
        </p:spPr>
        <p:txBody>
          <a:bodyPr wrap="square">
            <a:spAutoFit/>
          </a:bodyPr>
          <a:lstStyle/>
          <a:p>
            <a:r>
              <a:rPr lang="en-IN" sz="1000" dirty="0"/>
              <a:t>Read sensor data (temperature, humidity, CO concentration) from DHT11 and MQ7 sensors</a:t>
            </a:r>
          </a:p>
        </p:txBody>
      </p:sp>
      <p:sp>
        <p:nvSpPr>
          <p:cNvPr id="99" name="TextBox 98">
            <a:extLst>
              <a:ext uri="{FF2B5EF4-FFF2-40B4-BE49-F238E27FC236}">
                <a16:creationId xmlns:a16="http://schemas.microsoft.com/office/drawing/2014/main" id="{53AFA897-48AE-7B3E-69AD-F3C66E824C11}"/>
              </a:ext>
            </a:extLst>
          </p:cNvPr>
          <p:cNvSpPr txBox="1"/>
          <p:nvPr/>
        </p:nvSpPr>
        <p:spPr>
          <a:xfrm>
            <a:off x="5418722" y="3146218"/>
            <a:ext cx="6097604" cy="261610"/>
          </a:xfrm>
          <a:prstGeom prst="rect">
            <a:avLst/>
          </a:prstGeom>
          <a:noFill/>
        </p:spPr>
        <p:txBody>
          <a:bodyPr wrap="square">
            <a:spAutoFit/>
          </a:bodyPr>
          <a:lstStyle/>
          <a:p>
            <a:r>
              <a:rPr lang="en-IN" sz="1100" dirty="0"/>
              <a:t>Process the raw sensor data</a:t>
            </a:r>
          </a:p>
        </p:txBody>
      </p:sp>
      <p:sp>
        <p:nvSpPr>
          <p:cNvPr id="103" name="TextBox 102">
            <a:extLst>
              <a:ext uri="{FF2B5EF4-FFF2-40B4-BE49-F238E27FC236}">
                <a16:creationId xmlns:a16="http://schemas.microsoft.com/office/drawing/2014/main" id="{8218EDF3-8EEF-E09A-9FF1-CE87051A8223}"/>
              </a:ext>
            </a:extLst>
          </p:cNvPr>
          <p:cNvSpPr txBox="1"/>
          <p:nvPr/>
        </p:nvSpPr>
        <p:spPr>
          <a:xfrm>
            <a:off x="5159975" y="3620788"/>
            <a:ext cx="6097604" cy="276999"/>
          </a:xfrm>
          <a:prstGeom prst="rect">
            <a:avLst/>
          </a:prstGeom>
          <a:noFill/>
        </p:spPr>
        <p:txBody>
          <a:bodyPr wrap="square">
            <a:spAutoFit/>
          </a:bodyPr>
          <a:lstStyle/>
          <a:p>
            <a:r>
              <a:rPr lang="en-IN" sz="1200" dirty="0"/>
              <a:t>the processed data for transmission</a:t>
            </a:r>
          </a:p>
        </p:txBody>
      </p:sp>
      <p:sp>
        <p:nvSpPr>
          <p:cNvPr id="105" name="TextBox 104">
            <a:extLst>
              <a:ext uri="{FF2B5EF4-FFF2-40B4-BE49-F238E27FC236}">
                <a16:creationId xmlns:a16="http://schemas.microsoft.com/office/drawing/2014/main" id="{852CC978-091F-A4D8-6C64-3BF01B9024CD}"/>
              </a:ext>
            </a:extLst>
          </p:cNvPr>
          <p:cNvSpPr txBox="1"/>
          <p:nvPr/>
        </p:nvSpPr>
        <p:spPr>
          <a:xfrm>
            <a:off x="8860287" y="4407291"/>
            <a:ext cx="2875996" cy="461665"/>
          </a:xfrm>
          <a:prstGeom prst="rect">
            <a:avLst/>
          </a:prstGeom>
          <a:noFill/>
        </p:spPr>
        <p:txBody>
          <a:bodyPr wrap="square">
            <a:spAutoFit/>
          </a:bodyPr>
          <a:lstStyle/>
          <a:p>
            <a:r>
              <a:rPr lang="en-IN" sz="1200" dirty="0"/>
              <a:t>Transmit data to the cloud platform via the SX1278 LoRa module</a:t>
            </a:r>
          </a:p>
        </p:txBody>
      </p:sp>
      <p:sp>
        <p:nvSpPr>
          <p:cNvPr id="107" name="TextBox 106">
            <a:extLst>
              <a:ext uri="{FF2B5EF4-FFF2-40B4-BE49-F238E27FC236}">
                <a16:creationId xmlns:a16="http://schemas.microsoft.com/office/drawing/2014/main" id="{795998F7-9C58-2E6A-EE24-B374C4BF3DF0}"/>
              </a:ext>
            </a:extLst>
          </p:cNvPr>
          <p:cNvSpPr txBox="1"/>
          <p:nvPr/>
        </p:nvSpPr>
        <p:spPr>
          <a:xfrm>
            <a:off x="5644819" y="5638037"/>
            <a:ext cx="2351068" cy="600164"/>
          </a:xfrm>
          <a:prstGeom prst="rect">
            <a:avLst/>
          </a:prstGeom>
          <a:noFill/>
        </p:spPr>
        <p:txBody>
          <a:bodyPr wrap="square">
            <a:spAutoFit/>
          </a:bodyPr>
          <a:lstStyle/>
          <a:p>
            <a:r>
              <a:rPr lang="en-IN" sz="1100" dirty="0"/>
              <a:t>Receive data packets from the LoRa network and Store the received data securely in cloud</a:t>
            </a:r>
          </a:p>
        </p:txBody>
      </p:sp>
      <p:sp>
        <p:nvSpPr>
          <p:cNvPr id="109" name="TextBox 108">
            <a:extLst>
              <a:ext uri="{FF2B5EF4-FFF2-40B4-BE49-F238E27FC236}">
                <a16:creationId xmlns:a16="http://schemas.microsoft.com/office/drawing/2014/main" id="{7709DB34-194C-DD09-002D-1673D7761558}"/>
              </a:ext>
            </a:extLst>
          </p:cNvPr>
          <p:cNvSpPr txBox="1"/>
          <p:nvPr/>
        </p:nvSpPr>
        <p:spPr>
          <a:xfrm>
            <a:off x="2980450" y="6093897"/>
            <a:ext cx="6097604" cy="276999"/>
          </a:xfrm>
          <a:prstGeom prst="rect">
            <a:avLst/>
          </a:prstGeom>
          <a:noFill/>
        </p:spPr>
        <p:txBody>
          <a:bodyPr wrap="square">
            <a:spAutoFit/>
          </a:bodyPr>
          <a:lstStyle/>
          <a:p>
            <a:r>
              <a:rPr lang="en-IN" sz="1200" dirty="0"/>
              <a:t>Display the store data</a:t>
            </a:r>
          </a:p>
        </p:txBody>
      </p:sp>
      <p:sp>
        <p:nvSpPr>
          <p:cNvPr id="120" name="TextBox 119">
            <a:extLst>
              <a:ext uri="{FF2B5EF4-FFF2-40B4-BE49-F238E27FC236}">
                <a16:creationId xmlns:a16="http://schemas.microsoft.com/office/drawing/2014/main" id="{85C2C207-2F69-F72C-E833-C3A038A5F8A5}"/>
              </a:ext>
            </a:extLst>
          </p:cNvPr>
          <p:cNvSpPr txBox="1"/>
          <p:nvPr/>
        </p:nvSpPr>
        <p:spPr>
          <a:xfrm flipH="1">
            <a:off x="3395079" y="4929580"/>
            <a:ext cx="1560496" cy="369332"/>
          </a:xfrm>
          <a:prstGeom prst="rect">
            <a:avLst/>
          </a:prstGeom>
          <a:noFill/>
        </p:spPr>
        <p:txBody>
          <a:bodyPr wrap="square" rtlCol="0">
            <a:spAutoFit/>
          </a:bodyPr>
          <a:lstStyle/>
          <a:p>
            <a:r>
              <a:rPr lang="en-IN" dirty="0"/>
              <a:t>STOP</a:t>
            </a:r>
          </a:p>
        </p:txBody>
      </p:sp>
      <p:sp>
        <p:nvSpPr>
          <p:cNvPr id="126" name="TextBox 125">
            <a:extLst>
              <a:ext uri="{FF2B5EF4-FFF2-40B4-BE49-F238E27FC236}">
                <a16:creationId xmlns:a16="http://schemas.microsoft.com/office/drawing/2014/main" id="{D2740FF7-3E33-BD3F-1974-EED6C796C934}"/>
              </a:ext>
            </a:extLst>
          </p:cNvPr>
          <p:cNvSpPr txBox="1"/>
          <p:nvPr/>
        </p:nvSpPr>
        <p:spPr>
          <a:xfrm>
            <a:off x="4393332" y="4137556"/>
            <a:ext cx="597213" cy="307777"/>
          </a:xfrm>
          <a:prstGeom prst="rect">
            <a:avLst/>
          </a:prstGeom>
          <a:noFill/>
        </p:spPr>
        <p:txBody>
          <a:bodyPr wrap="square" rtlCol="0">
            <a:spAutoFit/>
          </a:bodyPr>
          <a:lstStyle/>
          <a:p>
            <a:r>
              <a:rPr lang="en-IN" sz="1400" dirty="0"/>
              <a:t>NO</a:t>
            </a:r>
          </a:p>
        </p:txBody>
      </p:sp>
      <p:sp>
        <p:nvSpPr>
          <p:cNvPr id="127" name="TextBox 126">
            <a:extLst>
              <a:ext uri="{FF2B5EF4-FFF2-40B4-BE49-F238E27FC236}">
                <a16:creationId xmlns:a16="http://schemas.microsoft.com/office/drawing/2014/main" id="{3C7F2824-8BBF-815E-0969-4E67C7914042}"/>
              </a:ext>
            </a:extLst>
          </p:cNvPr>
          <p:cNvSpPr txBox="1"/>
          <p:nvPr/>
        </p:nvSpPr>
        <p:spPr>
          <a:xfrm flipH="1">
            <a:off x="8216069" y="4304279"/>
            <a:ext cx="865597" cy="307777"/>
          </a:xfrm>
          <a:prstGeom prst="rect">
            <a:avLst/>
          </a:prstGeom>
          <a:noFill/>
        </p:spPr>
        <p:txBody>
          <a:bodyPr wrap="square" rtlCol="0">
            <a:spAutoFit/>
          </a:bodyPr>
          <a:lstStyle/>
          <a:p>
            <a:r>
              <a:rPr lang="en-IN" sz="1400" dirty="0"/>
              <a:t>Yes</a:t>
            </a:r>
          </a:p>
        </p:txBody>
      </p:sp>
    </p:spTree>
    <p:extLst>
      <p:ext uri="{BB962C8B-B14F-4D97-AF65-F5344CB8AC3E}">
        <p14:creationId xmlns:p14="http://schemas.microsoft.com/office/powerpoint/2010/main" val="46440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3B245-869C-71FE-6812-0697CECDEB88}"/>
              </a:ext>
            </a:extLst>
          </p:cNvPr>
          <p:cNvSpPr txBox="1"/>
          <p:nvPr/>
        </p:nvSpPr>
        <p:spPr>
          <a:xfrm>
            <a:off x="-1604" y="0"/>
            <a:ext cx="609760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Circuit diagram(1/2)</a:t>
            </a:r>
            <a:endParaRPr lang="en-IN" dirty="0"/>
          </a:p>
        </p:txBody>
      </p:sp>
      <p:pic>
        <p:nvPicPr>
          <p:cNvPr id="4" name="Picture 3">
            <a:extLst>
              <a:ext uri="{FF2B5EF4-FFF2-40B4-BE49-F238E27FC236}">
                <a16:creationId xmlns:a16="http://schemas.microsoft.com/office/drawing/2014/main" id="{23141AE4-2343-D4F4-375A-DFB4E0810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47" y="880492"/>
            <a:ext cx="8782049" cy="5332114"/>
          </a:xfrm>
          <a:prstGeom prst="rect">
            <a:avLst/>
          </a:prstGeom>
          <a:ln>
            <a:solidFill>
              <a:srgbClr val="002060"/>
            </a:solidFill>
          </a:ln>
        </p:spPr>
      </p:pic>
      <p:sp>
        <p:nvSpPr>
          <p:cNvPr id="6" name="TextBox 5">
            <a:extLst>
              <a:ext uri="{FF2B5EF4-FFF2-40B4-BE49-F238E27FC236}">
                <a16:creationId xmlns:a16="http://schemas.microsoft.com/office/drawing/2014/main" id="{073A2A2E-03DA-8C55-FA03-5BAF7A31BE2D}"/>
              </a:ext>
            </a:extLst>
          </p:cNvPr>
          <p:cNvSpPr txBox="1"/>
          <p:nvPr/>
        </p:nvSpPr>
        <p:spPr>
          <a:xfrm>
            <a:off x="2765375" y="880492"/>
            <a:ext cx="6191250" cy="338554"/>
          </a:xfrm>
          <a:prstGeom prst="rect">
            <a:avLst/>
          </a:prstGeom>
          <a:noFill/>
        </p:spPr>
        <p:txBody>
          <a:bodyPr wrap="square">
            <a:spAutoFit/>
          </a:bodyPr>
          <a:lstStyle/>
          <a:p>
            <a:pPr algn="ctr"/>
            <a:r>
              <a:rPr lang="en-US" sz="1600" b="1" u="sng" dirty="0">
                <a:solidFill>
                  <a:srgbClr val="002060"/>
                </a:solidFill>
              </a:rPr>
              <a:t>Circuit Diagram of Transmitter End</a:t>
            </a:r>
            <a:r>
              <a:rPr lang="en-US" sz="1400" b="1" u="sng" dirty="0">
                <a:solidFill>
                  <a:srgbClr val="002060"/>
                </a:solidFill>
              </a:rPr>
              <a:t>.</a:t>
            </a:r>
            <a:endParaRPr lang="en-IN" sz="1400" b="1" u="sng" dirty="0">
              <a:solidFill>
                <a:srgbClr val="002060"/>
              </a:solidFill>
            </a:endParaRPr>
          </a:p>
        </p:txBody>
      </p:sp>
    </p:spTree>
    <p:extLst>
      <p:ext uri="{BB962C8B-B14F-4D97-AF65-F5344CB8AC3E}">
        <p14:creationId xmlns:p14="http://schemas.microsoft.com/office/powerpoint/2010/main" val="187001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E3018-886D-875D-80CB-05D4BBDDB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026" y="984865"/>
            <a:ext cx="10010774" cy="5468640"/>
          </a:xfrm>
          <a:prstGeom prst="rect">
            <a:avLst/>
          </a:prstGeom>
        </p:spPr>
      </p:pic>
      <p:sp>
        <p:nvSpPr>
          <p:cNvPr id="5" name="TextBox 4">
            <a:extLst>
              <a:ext uri="{FF2B5EF4-FFF2-40B4-BE49-F238E27FC236}">
                <a16:creationId xmlns:a16="http://schemas.microsoft.com/office/drawing/2014/main" id="{4435CEB6-51DA-E7A4-55E0-FCA28E4E83C0}"/>
              </a:ext>
            </a:extLst>
          </p:cNvPr>
          <p:cNvSpPr txBox="1"/>
          <p:nvPr/>
        </p:nvSpPr>
        <p:spPr>
          <a:xfrm>
            <a:off x="5067984" y="984865"/>
            <a:ext cx="6191250" cy="338554"/>
          </a:xfrm>
          <a:prstGeom prst="rect">
            <a:avLst/>
          </a:prstGeom>
          <a:noFill/>
        </p:spPr>
        <p:txBody>
          <a:bodyPr wrap="square">
            <a:spAutoFit/>
          </a:bodyPr>
          <a:lstStyle/>
          <a:p>
            <a:r>
              <a:rPr lang="en-US" sz="1600" b="1" u="sng" dirty="0">
                <a:solidFill>
                  <a:srgbClr val="002060"/>
                </a:solidFill>
              </a:rPr>
              <a:t>Circuit Diagram of Receiver Side</a:t>
            </a:r>
            <a:r>
              <a:rPr lang="en-US" sz="1400" b="1" u="sng" dirty="0">
                <a:solidFill>
                  <a:srgbClr val="002060"/>
                </a:solidFill>
              </a:rPr>
              <a:t>.</a:t>
            </a:r>
            <a:endParaRPr lang="en-IN" sz="1400" b="1" u="sng" dirty="0">
              <a:solidFill>
                <a:srgbClr val="002060"/>
              </a:solidFill>
            </a:endParaRPr>
          </a:p>
        </p:txBody>
      </p:sp>
      <p:sp>
        <p:nvSpPr>
          <p:cNvPr id="2" name="TextBox 1">
            <a:extLst>
              <a:ext uri="{FF2B5EF4-FFF2-40B4-BE49-F238E27FC236}">
                <a16:creationId xmlns:a16="http://schemas.microsoft.com/office/drawing/2014/main" id="{71D9736D-CC51-E5A5-751C-FC788C67B594}"/>
              </a:ext>
            </a:extLst>
          </p:cNvPr>
          <p:cNvSpPr txBox="1"/>
          <p:nvPr/>
        </p:nvSpPr>
        <p:spPr>
          <a:xfrm>
            <a:off x="-1604" y="0"/>
            <a:ext cx="609760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Circuit diagram(2/2)</a:t>
            </a:r>
            <a:endParaRPr lang="en-IN" dirty="0"/>
          </a:p>
        </p:txBody>
      </p:sp>
    </p:spTree>
    <p:extLst>
      <p:ext uri="{BB962C8B-B14F-4D97-AF65-F5344CB8AC3E}">
        <p14:creationId xmlns:p14="http://schemas.microsoft.com/office/powerpoint/2010/main" val="382751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D029DA-4586-B0F1-6DA4-A3E60A12ABE5}"/>
              </a:ext>
            </a:extLst>
          </p:cNvPr>
          <p:cNvSpPr txBox="1"/>
          <p:nvPr/>
        </p:nvSpPr>
        <p:spPr>
          <a:xfrm>
            <a:off x="-1604" y="0"/>
            <a:ext cx="609760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Process flow diagram</a:t>
            </a:r>
            <a:endParaRPr lang="en-IN" dirty="0"/>
          </a:p>
        </p:txBody>
      </p:sp>
      <p:pic>
        <p:nvPicPr>
          <p:cNvPr id="19" name="Picture 18">
            <a:extLst>
              <a:ext uri="{FF2B5EF4-FFF2-40B4-BE49-F238E27FC236}">
                <a16:creationId xmlns:a16="http://schemas.microsoft.com/office/drawing/2014/main" id="{9FF20DBC-E079-B54C-E4BC-2E5771FB82D7}"/>
              </a:ext>
            </a:extLst>
          </p:cNvPr>
          <p:cNvPicPr>
            <a:picLocks noChangeAspect="1"/>
          </p:cNvPicPr>
          <p:nvPr/>
        </p:nvPicPr>
        <p:blipFill>
          <a:blip r:embed="rId2"/>
          <a:stretch>
            <a:fillRect/>
          </a:stretch>
        </p:blipFill>
        <p:spPr>
          <a:xfrm>
            <a:off x="772160" y="752917"/>
            <a:ext cx="10739120" cy="6006359"/>
          </a:xfrm>
          <a:prstGeom prst="rect">
            <a:avLst/>
          </a:prstGeom>
          <a:ln>
            <a:solidFill>
              <a:srgbClr val="002060"/>
            </a:solidFill>
          </a:ln>
        </p:spPr>
      </p:pic>
    </p:spTree>
    <p:extLst>
      <p:ext uri="{BB962C8B-B14F-4D97-AF65-F5344CB8AC3E}">
        <p14:creationId xmlns:p14="http://schemas.microsoft.com/office/powerpoint/2010/main" val="2846340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7F57D-C3FB-0AE3-8CC0-8A6DA6778DAD}"/>
              </a:ext>
            </a:extLst>
          </p:cNvPr>
          <p:cNvSpPr txBox="1"/>
          <p:nvPr/>
        </p:nvSpPr>
        <p:spPr>
          <a:xfrm>
            <a:off x="0" y="0"/>
            <a:ext cx="609760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Methodology</a:t>
            </a:r>
            <a:endParaRPr lang="en-IN" dirty="0"/>
          </a:p>
        </p:txBody>
      </p:sp>
      <p:graphicFrame>
        <p:nvGraphicFramePr>
          <p:cNvPr id="7" name="Diagram 6">
            <a:extLst>
              <a:ext uri="{FF2B5EF4-FFF2-40B4-BE49-F238E27FC236}">
                <a16:creationId xmlns:a16="http://schemas.microsoft.com/office/drawing/2014/main" id="{E27A721B-5063-70F3-4DBE-33B1E337DD85}"/>
              </a:ext>
            </a:extLst>
          </p:cNvPr>
          <p:cNvGraphicFramePr/>
          <p:nvPr>
            <p:extLst>
              <p:ext uri="{D42A27DB-BD31-4B8C-83A1-F6EECF244321}">
                <p14:modId xmlns:p14="http://schemas.microsoft.com/office/powerpoint/2010/main" val="2308283955"/>
              </p:ext>
            </p:extLst>
          </p:nvPr>
        </p:nvGraphicFramePr>
        <p:xfrm>
          <a:off x="406400" y="646330"/>
          <a:ext cx="11501120" cy="595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936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3BB255-F301-0F7C-5C41-9E2018FC97B4}"/>
              </a:ext>
            </a:extLst>
          </p:cNvPr>
          <p:cNvSpPr txBox="1"/>
          <p:nvPr/>
        </p:nvSpPr>
        <p:spPr>
          <a:xfrm>
            <a:off x="0" y="22347"/>
            <a:ext cx="7236069"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Results and discussion(1/3)</a:t>
            </a:r>
            <a:endParaRPr lang="en-IN" dirty="0"/>
          </a:p>
        </p:txBody>
      </p:sp>
      <p:pic>
        <p:nvPicPr>
          <p:cNvPr id="4" name="Picture 3">
            <a:extLst>
              <a:ext uri="{FF2B5EF4-FFF2-40B4-BE49-F238E27FC236}">
                <a16:creationId xmlns:a16="http://schemas.microsoft.com/office/drawing/2014/main" id="{6B85A2C5-39F8-13AC-0FEA-F1AEB7862769}"/>
              </a:ext>
            </a:extLst>
          </p:cNvPr>
          <p:cNvPicPr/>
          <p:nvPr/>
        </p:nvPicPr>
        <p:blipFill rotWithShape="1">
          <a:blip r:embed="rId2"/>
          <a:srcRect r="14959" b="6734"/>
          <a:stretch/>
        </p:blipFill>
        <p:spPr>
          <a:xfrm>
            <a:off x="287215" y="969802"/>
            <a:ext cx="5343966" cy="4570080"/>
          </a:xfrm>
          <a:prstGeom prst="rect">
            <a:avLst/>
          </a:prstGeom>
        </p:spPr>
      </p:pic>
      <p:sp>
        <p:nvSpPr>
          <p:cNvPr id="5" name="TextBox 4">
            <a:extLst>
              <a:ext uri="{FF2B5EF4-FFF2-40B4-BE49-F238E27FC236}">
                <a16:creationId xmlns:a16="http://schemas.microsoft.com/office/drawing/2014/main" id="{A2786546-6F88-7E99-5E01-FDE5FBB906A5}"/>
              </a:ext>
            </a:extLst>
          </p:cNvPr>
          <p:cNvSpPr txBox="1"/>
          <p:nvPr/>
        </p:nvSpPr>
        <p:spPr>
          <a:xfrm>
            <a:off x="4753904" y="5625119"/>
            <a:ext cx="4686300" cy="338554"/>
          </a:xfrm>
          <a:prstGeom prst="rect">
            <a:avLst/>
          </a:prstGeom>
          <a:noFill/>
        </p:spPr>
        <p:txBody>
          <a:bodyPr wrap="square" rtlCol="0">
            <a:spAutoFit/>
          </a:bodyPr>
          <a:lstStyle/>
          <a:p>
            <a:r>
              <a:rPr lang="en-US" sz="1600" b="1" u="sng" dirty="0">
                <a:solidFill>
                  <a:srgbClr val="002060"/>
                </a:solidFill>
                <a:latin typeface="Cambria" panose="02040503050406030204" pitchFamily="18" charset="0"/>
                <a:ea typeface="Cambria" panose="02040503050406030204" pitchFamily="18" charset="0"/>
              </a:rPr>
              <a:t>Transmitter side</a:t>
            </a:r>
            <a:endParaRPr lang="en-IN" sz="1600" b="1" u="sng" dirty="0">
              <a:solidFill>
                <a:srgbClr val="00206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D05081C3-71A8-3EF9-D38A-F10693806F62}"/>
              </a:ext>
            </a:extLst>
          </p:cNvPr>
          <p:cNvPicPr/>
          <p:nvPr/>
        </p:nvPicPr>
        <p:blipFill rotWithShape="1">
          <a:blip r:embed="rId3"/>
          <a:srcRect l="2958" t="-621" r="1477" b="9468"/>
          <a:stretch/>
        </p:blipFill>
        <p:spPr bwMode="auto">
          <a:xfrm>
            <a:off x="5903937" y="923192"/>
            <a:ext cx="5706208" cy="46166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1643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82240-CB9E-0FEB-FAF3-9CCE726A7D8A}"/>
              </a:ext>
            </a:extLst>
          </p:cNvPr>
          <p:cNvPicPr>
            <a:picLocks noChangeAspect="1"/>
          </p:cNvPicPr>
          <p:nvPr/>
        </p:nvPicPr>
        <p:blipFill rotWithShape="1">
          <a:blip r:embed="rId2">
            <a:extLst>
              <a:ext uri="{28A0092B-C50C-407E-A947-70E740481C1C}">
                <a14:useLocalDpi xmlns:a14="http://schemas.microsoft.com/office/drawing/2010/main" val="0"/>
              </a:ext>
            </a:extLst>
          </a:blip>
          <a:srcRect l="-6741" t="11199" r="6741" b="-612"/>
          <a:stretch/>
        </p:blipFill>
        <p:spPr>
          <a:xfrm>
            <a:off x="-264874" y="1063869"/>
            <a:ext cx="5909536" cy="4615961"/>
          </a:xfrm>
          <a:prstGeom prst="rect">
            <a:avLst/>
          </a:prstGeom>
        </p:spPr>
      </p:pic>
      <p:sp>
        <p:nvSpPr>
          <p:cNvPr id="6" name="TextBox 5">
            <a:extLst>
              <a:ext uri="{FF2B5EF4-FFF2-40B4-BE49-F238E27FC236}">
                <a16:creationId xmlns:a16="http://schemas.microsoft.com/office/drawing/2014/main" id="{A6A093F5-8181-9160-C7E6-928ECF8528F6}"/>
              </a:ext>
            </a:extLst>
          </p:cNvPr>
          <p:cNvSpPr txBox="1"/>
          <p:nvPr/>
        </p:nvSpPr>
        <p:spPr>
          <a:xfrm>
            <a:off x="4491648" y="5767244"/>
            <a:ext cx="6191250" cy="338554"/>
          </a:xfrm>
          <a:prstGeom prst="rect">
            <a:avLst/>
          </a:prstGeom>
          <a:noFill/>
        </p:spPr>
        <p:txBody>
          <a:bodyPr wrap="square">
            <a:spAutoFit/>
          </a:bodyPr>
          <a:lstStyle/>
          <a:p>
            <a:r>
              <a:rPr lang="en-US" sz="1600" b="1" dirty="0">
                <a:solidFill>
                  <a:srgbClr val="002060"/>
                </a:solidFill>
                <a:latin typeface="Cambria" panose="02040503050406030204" pitchFamily="18" charset="0"/>
                <a:ea typeface="Cambria" panose="02040503050406030204" pitchFamily="18" charset="0"/>
              </a:rPr>
              <a:t>Receiver Side Connection</a:t>
            </a:r>
            <a:endParaRPr lang="en-IN" sz="1600" b="1" dirty="0">
              <a:solidFill>
                <a:srgbClr val="002060"/>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20291E0D-E448-AFBF-288B-392300A9A45D}"/>
              </a:ext>
            </a:extLst>
          </p:cNvPr>
          <p:cNvPicPr/>
          <p:nvPr/>
        </p:nvPicPr>
        <p:blipFill rotWithShape="1">
          <a:blip r:embed="rId3"/>
          <a:srcRect l="97" t="3467" r="767" b="9933"/>
          <a:stretch/>
        </p:blipFill>
        <p:spPr bwMode="auto">
          <a:xfrm>
            <a:off x="5873262" y="1063869"/>
            <a:ext cx="6005146" cy="4615961"/>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512FD495-9C32-D5BB-8886-55ECC587144E}"/>
              </a:ext>
            </a:extLst>
          </p:cNvPr>
          <p:cNvSpPr txBox="1"/>
          <p:nvPr/>
        </p:nvSpPr>
        <p:spPr>
          <a:xfrm>
            <a:off x="0" y="22347"/>
            <a:ext cx="7236069"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Results and discussion(2/3)</a:t>
            </a:r>
            <a:endParaRPr lang="en-IN" dirty="0"/>
          </a:p>
        </p:txBody>
      </p:sp>
    </p:spTree>
    <p:extLst>
      <p:ext uri="{BB962C8B-B14F-4D97-AF65-F5344CB8AC3E}">
        <p14:creationId xmlns:p14="http://schemas.microsoft.com/office/powerpoint/2010/main" val="3136548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_0890\OneDrive\Pictures\Screenshots\Screenshot (29).png">
            <a:extLst>
              <a:ext uri="{FF2B5EF4-FFF2-40B4-BE49-F238E27FC236}">
                <a16:creationId xmlns:a16="http://schemas.microsoft.com/office/drawing/2014/main" id="{7B70A6C2-6018-9DDB-40CD-E2E3DB2FC19C}"/>
              </a:ext>
            </a:extLst>
          </p:cNvPr>
          <p:cNvPicPr/>
          <p:nvPr/>
        </p:nvPicPr>
        <p:blipFill rotWithShape="1">
          <a:blip r:embed="rId2" cstate="print">
            <a:extLst>
              <a:ext uri="{28A0092B-C50C-407E-A947-70E740481C1C}">
                <a14:useLocalDpi xmlns:a14="http://schemas.microsoft.com/office/drawing/2010/main" val="0"/>
              </a:ext>
            </a:extLst>
          </a:blip>
          <a:srcRect b="6996"/>
          <a:stretch/>
        </p:blipFill>
        <p:spPr bwMode="auto">
          <a:xfrm>
            <a:off x="1290320" y="811274"/>
            <a:ext cx="9418320" cy="4947733"/>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8D26690-3037-13AE-E86E-CBBDB9AD7A7C}"/>
              </a:ext>
            </a:extLst>
          </p:cNvPr>
          <p:cNvSpPr txBox="1"/>
          <p:nvPr/>
        </p:nvSpPr>
        <p:spPr>
          <a:xfrm>
            <a:off x="4710430" y="5759007"/>
            <a:ext cx="6191250" cy="338554"/>
          </a:xfrm>
          <a:prstGeom prst="rect">
            <a:avLst/>
          </a:prstGeom>
          <a:noFill/>
        </p:spPr>
        <p:txBody>
          <a:bodyPr wrap="square">
            <a:spAutoFit/>
          </a:bodyPr>
          <a:lstStyle/>
          <a:p>
            <a:r>
              <a:rPr lang="en-IN" sz="1600" b="1" u="sng" dirty="0">
                <a:solidFill>
                  <a:srgbClr val="002060"/>
                </a:solidFill>
                <a:latin typeface="Cambria" panose="02040503050406030204" pitchFamily="18" charset="0"/>
                <a:ea typeface="Cambria" panose="02040503050406030204" pitchFamily="18" charset="0"/>
              </a:rPr>
              <a:t>Dashboard of Cloud </a:t>
            </a:r>
          </a:p>
        </p:txBody>
      </p:sp>
      <p:sp>
        <p:nvSpPr>
          <p:cNvPr id="2" name="TextBox 1">
            <a:extLst>
              <a:ext uri="{FF2B5EF4-FFF2-40B4-BE49-F238E27FC236}">
                <a16:creationId xmlns:a16="http://schemas.microsoft.com/office/drawing/2014/main" id="{CC4A2C0D-92FE-7BB1-06C2-4786870DA841}"/>
              </a:ext>
            </a:extLst>
          </p:cNvPr>
          <p:cNvSpPr txBox="1"/>
          <p:nvPr/>
        </p:nvSpPr>
        <p:spPr>
          <a:xfrm>
            <a:off x="0" y="22347"/>
            <a:ext cx="7236069"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Results and discussion(3/3)</a:t>
            </a:r>
            <a:endParaRPr lang="en-IN" dirty="0"/>
          </a:p>
        </p:txBody>
      </p:sp>
    </p:spTree>
    <p:extLst>
      <p:ext uri="{BB962C8B-B14F-4D97-AF65-F5344CB8AC3E}">
        <p14:creationId xmlns:p14="http://schemas.microsoft.com/office/powerpoint/2010/main" val="304410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56C31D-19F2-5EB5-9CCA-DE136B8F0580}"/>
              </a:ext>
            </a:extLst>
          </p:cNvPr>
          <p:cNvSpPr txBox="1"/>
          <p:nvPr/>
        </p:nvSpPr>
        <p:spPr>
          <a:xfrm flipH="1">
            <a:off x="0" y="1693"/>
            <a:ext cx="3725334" cy="646331"/>
          </a:xfrm>
          <a:prstGeom prst="rect">
            <a:avLst/>
          </a:prstGeom>
          <a:noFill/>
        </p:spPr>
        <p:txBody>
          <a:bodyPr wrap="square" rtlCol="0">
            <a:spAutoFit/>
          </a:bodyPr>
          <a:lstStyle/>
          <a:p>
            <a:r>
              <a:rPr lang="en-IN" sz="3600" b="1" dirty="0">
                <a:solidFill>
                  <a:srgbClr val="002060"/>
                </a:solidFill>
                <a:latin typeface="Cambria" panose="02040503050406030204" pitchFamily="18" charset="0"/>
                <a:ea typeface="Cambria" panose="02040503050406030204" pitchFamily="18" charset="0"/>
              </a:rPr>
              <a:t>Index </a:t>
            </a:r>
          </a:p>
        </p:txBody>
      </p:sp>
      <p:graphicFrame>
        <p:nvGraphicFramePr>
          <p:cNvPr id="4" name="Table 4">
            <a:extLst>
              <a:ext uri="{FF2B5EF4-FFF2-40B4-BE49-F238E27FC236}">
                <a16:creationId xmlns:a16="http://schemas.microsoft.com/office/drawing/2014/main" id="{D7EF5EF5-90CF-19F4-F6B0-6E907DD55836}"/>
              </a:ext>
            </a:extLst>
          </p:cNvPr>
          <p:cNvGraphicFramePr>
            <a:graphicFrameLocks noGrp="1"/>
          </p:cNvGraphicFramePr>
          <p:nvPr>
            <p:extLst>
              <p:ext uri="{D42A27DB-BD31-4B8C-83A1-F6EECF244321}">
                <p14:modId xmlns:p14="http://schemas.microsoft.com/office/powerpoint/2010/main" val="99003612"/>
              </p:ext>
            </p:extLst>
          </p:nvPr>
        </p:nvGraphicFramePr>
        <p:xfrm>
          <a:off x="2162175" y="719666"/>
          <a:ext cx="7997824" cy="5933440"/>
        </p:xfrm>
        <a:graphic>
          <a:graphicData uri="http://schemas.openxmlformats.org/drawingml/2006/table">
            <a:tbl>
              <a:tblPr firstRow="1" bandRow="1">
                <a:tableStyleId>{7DF18680-E054-41AD-8BC1-D1AEF772440D}</a:tableStyleId>
              </a:tblPr>
              <a:tblGrid>
                <a:gridCol w="2579158">
                  <a:extLst>
                    <a:ext uri="{9D8B030D-6E8A-4147-A177-3AD203B41FA5}">
                      <a16:colId xmlns:a16="http://schemas.microsoft.com/office/drawing/2014/main" val="3075797698"/>
                    </a:ext>
                  </a:extLst>
                </a:gridCol>
                <a:gridCol w="2709333">
                  <a:extLst>
                    <a:ext uri="{9D8B030D-6E8A-4147-A177-3AD203B41FA5}">
                      <a16:colId xmlns:a16="http://schemas.microsoft.com/office/drawing/2014/main" val="315790294"/>
                    </a:ext>
                  </a:extLst>
                </a:gridCol>
                <a:gridCol w="2709333">
                  <a:extLst>
                    <a:ext uri="{9D8B030D-6E8A-4147-A177-3AD203B41FA5}">
                      <a16:colId xmlns:a16="http://schemas.microsoft.com/office/drawing/2014/main" val="3820501836"/>
                    </a:ext>
                  </a:extLst>
                </a:gridCol>
              </a:tblGrid>
              <a:tr h="370840">
                <a:tc>
                  <a:txBody>
                    <a:bodyPr/>
                    <a:lstStyle/>
                    <a:p>
                      <a:pPr algn="ctr"/>
                      <a:r>
                        <a:rPr lang="en-US" dirty="0"/>
                        <a:t>S.No</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Content</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Page no.</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283622374"/>
                  </a:ext>
                </a:extLst>
              </a:tr>
              <a:tr h="370840">
                <a:tc>
                  <a:txBody>
                    <a:bodyPr/>
                    <a:lstStyle/>
                    <a:p>
                      <a:pPr algn="ctr"/>
                      <a:r>
                        <a:rPr lang="en-US" dirty="0"/>
                        <a:t>1</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Summary</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4</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673375540"/>
                  </a:ext>
                </a:extLst>
              </a:tr>
              <a:tr h="370840">
                <a:tc>
                  <a:txBody>
                    <a:bodyPr/>
                    <a:lstStyle/>
                    <a:p>
                      <a:pPr algn="ctr"/>
                      <a:r>
                        <a:rPr lang="en-US" dirty="0"/>
                        <a:t>2</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Introduction</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5</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4499977"/>
                  </a:ext>
                </a:extLst>
              </a:tr>
              <a:tr h="370840">
                <a:tc>
                  <a:txBody>
                    <a:bodyPr/>
                    <a:lstStyle/>
                    <a:p>
                      <a:pPr algn="ctr"/>
                      <a:r>
                        <a:rPr lang="en-US" dirty="0"/>
                        <a:t>3</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Literature Survey</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6</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732829355"/>
                  </a:ext>
                </a:extLst>
              </a:tr>
              <a:tr h="370840">
                <a:tc>
                  <a:txBody>
                    <a:bodyPr/>
                    <a:lstStyle/>
                    <a:p>
                      <a:pPr algn="ctr"/>
                      <a:r>
                        <a:rPr lang="en-US" dirty="0"/>
                        <a:t>4</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Problem Definition</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8</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545312977"/>
                  </a:ext>
                </a:extLst>
              </a:tr>
              <a:tr h="370840">
                <a:tc>
                  <a:txBody>
                    <a:bodyPr/>
                    <a:lstStyle/>
                    <a:p>
                      <a:pPr algn="ctr"/>
                      <a:r>
                        <a:rPr lang="en-US" dirty="0"/>
                        <a:t>5</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Solution Strategy</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9</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30939562"/>
                  </a:ext>
                </a:extLst>
              </a:tr>
              <a:tr h="370840">
                <a:tc>
                  <a:txBody>
                    <a:bodyPr/>
                    <a:lstStyle/>
                    <a:p>
                      <a:pPr algn="ctr"/>
                      <a:r>
                        <a:rPr lang="en-US" dirty="0"/>
                        <a:t>6</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Block Diagram</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10-11</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711871718"/>
                  </a:ext>
                </a:extLst>
              </a:tr>
              <a:tr h="370840">
                <a:tc>
                  <a:txBody>
                    <a:bodyPr/>
                    <a:lstStyle/>
                    <a:p>
                      <a:pPr algn="ctr"/>
                      <a:r>
                        <a:rPr lang="en-US" dirty="0"/>
                        <a:t>7</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Flowchart</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12</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139791895"/>
                  </a:ext>
                </a:extLst>
              </a:tr>
              <a:tr h="370840">
                <a:tc>
                  <a:txBody>
                    <a:bodyPr/>
                    <a:lstStyle/>
                    <a:p>
                      <a:pPr algn="ctr"/>
                      <a:r>
                        <a:rPr lang="en-US" dirty="0"/>
                        <a:t>8</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Circuit diagram</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13-14</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137854928"/>
                  </a:ext>
                </a:extLst>
              </a:tr>
              <a:tr h="370840">
                <a:tc>
                  <a:txBody>
                    <a:bodyPr/>
                    <a:lstStyle/>
                    <a:p>
                      <a:pPr algn="ctr"/>
                      <a:r>
                        <a:rPr lang="en-US" dirty="0"/>
                        <a:t>9</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Process Flow Diagram</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15</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540857200"/>
                  </a:ext>
                </a:extLst>
              </a:tr>
              <a:tr h="370840">
                <a:tc>
                  <a:txBody>
                    <a:bodyPr/>
                    <a:lstStyle/>
                    <a:p>
                      <a:pPr algn="ctr"/>
                      <a:r>
                        <a:rPr lang="en-US" dirty="0"/>
                        <a:t>10</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Methodology</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16</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440919230"/>
                  </a:ext>
                </a:extLst>
              </a:tr>
              <a:tr h="370840">
                <a:tc>
                  <a:txBody>
                    <a:bodyPr/>
                    <a:lstStyle/>
                    <a:p>
                      <a:pPr algn="ctr"/>
                      <a:r>
                        <a:rPr lang="en-US" dirty="0"/>
                        <a:t>11</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Results and discussion</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17-19</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656872126"/>
                  </a:ext>
                </a:extLst>
              </a:tr>
              <a:tr h="370840">
                <a:tc>
                  <a:txBody>
                    <a:bodyPr/>
                    <a:lstStyle/>
                    <a:p>
                      <a:pPr algn="ctr"/>
                      <a:r>
                        <a:rPr lang="en-US" dirty="0"/>
                        <a:t>12</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Limitations</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20</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00022691"/>
                  </a:ext>
                </a:extLst>
              </a:tr>
              <a:tr h="370840">
                <a:tc>
                  <a:txBody>
                    <a:bodyPr/>
                    <a:lstStyle/>
                    <a:p>
                      <a:pPr algn="ctr"/>
                      <a:r>
                        <a:rPr lang="en-US" dirty="0"/>
                        <a:t>13</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Future Scope</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21</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389382508"/>
                  </a:ext>
                </a:extLst>
              </a:tr>
              <a:tr h="370840">
                <a:tc>
                  <a:txBody>
                    <a:bodyPr/>
                    <a:lstStyle/>
                    <a:p>
                      <a:pPr algn="ctr"/>
                      <a:r>
                        <a:rPr lang="en-US" dirty="0"/>
                        <a:t>14</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Conclusion</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22</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167236671"/>
                  </a:ext>
                </a:extLst>
              </a:tr>
              <a:tr h="370840">
                <a:tc>
                  <a:txBody>
                    <a:bodyPr/>
                    <a:lstStyle/>
                    <a:p>
                      <a:pPr algn="ctr"/>
                      <a:r>
                        <a:rPr lang="en-US" dirty="0"/>
                        <a:t>15</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Business level application</a:t>
                      </a:r>
                      <a:endParaRPr lang="en-IN" dirty="0">
                        <a:latin typeface="Cambria" panose="02040503050406030204" pitchFamily="18" charset="0"/>
                        <a:ea typeface="Cambria" panose="02040503050406030204" pitchFamily="18" charset="0"/>
                      </a:endParaRPr>
                    </a:p>
                  </a:txBody>
                  <a:tcPr/>
                </a:tc>
                <a:tc>
                  <a:txBody>
                    <a:bodyPr/>
                    <a:lstStyle/>
                    <a:p>
                      <a:pPr algn="ctr"/>
                      <a:r>
                        <a:rPr lang="en-US" dirty="0"/>
                        <a:t>24-26</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017389448"/>
                  </a:ext>
                </a:extLst>
              </a:tr>
            </a:tbl>
          </a:graphicData>
        </a:graphic>
      </p:graphicFrame>
    </p:spTree>
    <p:extLst>
      <p:ext uri="{BB962C8B-B14F-4D97-AF65-F5344CB8AC3E}">
        <p14:creationId xmlns:p14="http://schemas.microsoft.com/office/powerpoint/2010/main" val="4153253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4BDB80-6FF7-513F-A7B9-BCC2E83D8ADB}"/>
              </a:ext>
            </a:extLst>
          </p:cNvPr>
          <p:cNvSpPr txBox="1"/>
          <p:nvPr/>
        </p:nvSpPr>
        <p:spPr>
          <a:xfrm>
            <a:off x="0" y="0"/>
            <a:ext cx="609760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Limitations</a:t>
            </a:r>
            <a:endParaRPr lang="en-IN" dirty="0"/>
          </a:p>
        </p:txBody>
      </p:sp>
      <p:graphicFrame>
        <p:nvGraphicFramePr>
          <p:cNvPr id="5" name="Diagram 4">
            <a:extLst>
              <a:ext uri="{FF2B5EF4-FFF2-40B4-BE49-F238E27FC236}">
                <a16:creationId xmlns:a16="http://schemas.microsoft.com/office/drawing/2014/main" id="{7C2FF38E-4A64-58E2-B2E1-BF35DE246830}"/>
              </a:ext>
            </a:extLst>
          </p:cNvPr>
          <p:cNvGraphicFramePr/>
          <p:nvPr>
            <p:extLst>
              <p:ext uri="{D42A27DB-BD31-4B8C-83A1-F6EECF244321}">
                <p14:modId xmlns:p14="http://schemas.microsoft.com/office/powerpoint/2010/main" val="1791497507"/>
              </p:ext>
            </p:extLst>
          </p:nvPr>
        </p:nvGraphicFramePr>
        <p:xfrm>
          <a:off x="856647" y="646332"/>
          <a:ext cx="10385659" cy="6014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9E11EACF-016B-16E8-56EA-CCA62F1DF880}"/>
              </a:ext>
            </a:extLst>
          </p:cNvPr>
          <p:cNvGraphicFramePr/>
          <p:nvPr>
            <p:extLst>
              <p:ext uri="{D42A27DB-BD31-4B8C-83A1-F6EECF244321}">
                <p14:modId xmlns:p14="http://schemas.microsoft.com/office/powerpoint/2010/main" val="3218788575"/>
              </p:ext>
            </p:extLst>
          </p:nvPr>
        </p:nvGraphicFramePr>
        <p:xfrm>
          <a:off x="-1148080" y="793001"/>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ectangle: Rounded Corners 1">
            <a:extLst>
              <a:ext uri="{FF2B5EF4-FFF2-40B4-BE49-F238E27FC236}">
                <a16:creationId xmlns:a16="http://schemas.microsoft.com/office/drawing/2014/main" id="{EACA0BEB-499D-6EF1-FD71-C4F1C5CBFB38}"/>
              </a:ext>
            </a:extLst>
          </p:cNvPr>
          <p:cNvSpPr/>
          <p:nvPr/>
        </p:nvSpPr>
        <p:spPr>
          <a:xfrm>
            <a:off x="5842000" y="793000"/>
            <a:ext cx="6065520" cy="853440"/>
          </a:xfrm>
          <a:prstGeom prst="round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0" i="0" dirty="0">
                <a:solidFill>
                  <a:srgbClr val="002060"/>
                </a:solidFill>
                <a:effectLst/>
                <a:latin typeface="Cambria" panose="02040503050406030204" pitchFamily="18" charset="0"/>
                <a:ea typeface="Cambria" panose="02040503050406030204" pitchFamily="18" charset="0"/>
              </a:rPr>
              <a:t>1. The accuracy of the sensor data may vary based on the quality and calibration of the sensors used. </a:t>
            </a:r>
            <a:endParaRPr lang="en-US" dirty="0">
              <a:solidFill>
                <a:srgbClr val="002060"/>
              </a:solidFill>
              <a:latin typeface="Cambria" panose="02040503050406030204" pitchFamily="18" charset="0"/>
              <a:ea typeface="Cambria" panose="02040503050406030204" pitchFamily="18" charset="0"/>
            </a:endParaRPr>
          </a:p>
        </p:txBody>
      </p:sp>
      <p:sp>
        <p:nvSpPr>
          <p:cNvPr id="4" name="Rectangle: Rounded Corners 3">
            <a:extLst>
              <a:ext uri="{FF2B5EF4-FFF2-40B4-BE49-F238E27FC236}">
                <a16:creationId xmlns:a16="http://schemas.microsoft.com/office/drawing/2014/main" id="{1FA3DC36-6874-5F92-70B6-E1E3AC16A43E}"/>
              </a:ext>
            </a:extLst>
          </p:cNvPr>
          <p:cNvSpPr/>
          <p:nvPr/>
        </p:nvSpPr>
        <p:spPr>
          <a:xfrm>
            <a:off x="5842000" y="2559948"/>
            <a:ext cx="6065520" cy="853440"/>
          </a:xfrm>
          <a:prstGeom prst="round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0" i="0" dirty="0">
                <a:solidFill>
                  <a:srgbClr val="002060"/>
                </a:solidFill>
                <a:effectLst/>
                <a:latin typeface="Cambria" panose="02040503050406030204" pitchFamily="18" charset="0"/>
                <a:ea typeface="Cambria" panose="02040503050406030204" pitchFamily="18" charset="0"/>
              </a:rPr>
              <a:t>2. Data transmission over the LoRaWAN network can experience latency, causing a delay in receiving real-time data. </a:t>
            </a:r>
            <a:endParaRPr lang="en-US" dirty="0">
              <a:solidFill>
                <a:srgbClr val="002060"/>
              </a:solidFill>
              <a:latin typeface="Cambria" panose="02040503050406030204" pitchFamily="18" charset="0"/>
              <a:ea typeface="Cambria" panose="02040503050406030204" pitchFamily="18" charset="0"/>
            </a:endParaRPr>
          </a:p>
        </p:txBody>
      </p:sp>
      <p:sp>
        <p:nvSpPr>
          <p:cNvPr id="7" name="Rectangle: Rounded Corners 6">
            <a:extLst>
              <a:ext uri="{FF2B5EF4-FFF2-40B4-BE49-F238E27FC236}">
                <a16:creationId xmlns:a16="http://schemas.microsoft.com/office/drawing/2014/main" id="{D1C82B08-1466-9DC9-97E3-D9539EF67BB0}"/>
              </a:ext>
            </a:extLst>
          </p:cNvPr>
          <p:cNvSpPr/>
          <p:nvPr/>
        </p:nvSpPr>
        <p:spPr>
          <a:xfrm>
            <a:off x="5842000" y="4172448"/>
            <a:ext cx="6065520" cy="853440"/>
          </a:xfrm>
          <a:prstGeom prst="round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0" i="0" dirty="0">
                <a:solidFill>
                  <a:srgbClr val="002060"/>
                </a:solidFill>
                <a:effectLst/>
                <a:latin typeface="Cambria" panose="02040503050406030204" pitchFamily="18" charset="0"/>
                <a:ea typeface="Cambria" panose="02040503050406030204" pitchFamily="18" charset="0"/>
              </a:rPr>
              <a:t>3. The deployment of sensor nodes, LoRaWAN gateways, and cloud infrastructure may involve initial setup costs</a:t>
            </a:r>
            <a:endParaRPr lang="en-US" dirty="0">
              <a:solidFill>
                <a:srgbClr val="002060"/>
              </a:solidFill>
              <a:latin typeface="Cambria" panose="02040503050406030204" pitchFamily="18" charset="0"/>
              <a:ea typeface="Cambria" panose="02040503050406030204" pitchFamily="18" charset="0"/>
            </a:endParaRPr>
          </a:p>
        </p:txBody>
      </p:sp>
      <p:sp>
        <p:nvSpPr>
          <p:cNvPr id="8" name="Rectangle: Rounded Corners 7">
            <a:extLst>
              <a:ext uri="{FF2B5EF4-FFF2-40B4-BE49-F238E27FC236}">
                <a16:creationId xmlns:a16="http://schemas.microsoft.com/office/drawing/2014/main" id="{50EFCBC7-B062-2985-A997-45999F32E649}"/>
              </a:ext>
            </a:extLst>
          </p:cNvPr>
          <p:cNvSpPr/>
          <p:nvPr/>
        </p:nvSpPr>
        <p:spPr>
          <a:xfrm>
            <a:off x="5842000" y="5784948"/>
            <a:ext cx="6065520" cy="853440"/>
          </a:xfrm>
          <a:prstGeom prst="round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0" i="0" dirty="0">
                <a:solidFill>
                  <a:srgbClr val="002060"/>
                </a:solidFill>
                <a:effectLst/>
                <a:latin typeface="Cambria" panose="02040503050406030204" pitchFamily="18" charset="0"/>
                <a:ea typeface="Cambria" panose="02040503050406030204" pitchFamily="18" charset="0"/>
              </a:rPr>
              <a:t>4. The system heavily relies on internet connectivity for transmitting data to the cloud server and accessing real-time information</a:t>
            </a:r>
            <a:r>
              <a:rPr lang="en-US" b="0" i="0" dirty="0">
                <a:solidFill>
                  <a:srgbClr val="374151"/>
                </a:solidFill>
                <a:effectLst/>
                <a:latin typeface="Söhne"/>
              </a:rPr>
              <a:t>. </a:t>
            </a:r>
            <a:endParaRPr lang="en-US" dirty="0"/>
          </a:p>
        </p:txBody>
      </p:sp>
    </p:spTree>
    <p:extLst>
      <p:ext uri="{BB962C8B-B14F-4D97-AF65-F5344CB8AC3E}">
        <p14:creationId xmlns:p14="http://schemas.microsoft.com/office/powerpoint/2010/main" val="2732759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120960-9F28-AC00-3912-383BA161014C}"/>
              </a:ext>
            </a:extLst>
          </p:cNvPr>
          <p:cNvSpPr txBox="1"/>
          <p:nvPr/>
        </p:nvSpPr>
        <p:spPr>
          <a:xfrm>
            <a:off x="0" y="-9525"/>
            <a:ext cx="9153359"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Future scope of the proposed model</a:t>
            </a:r>
            <a:endParaRPr lang="en-IN" dirty="0"/>
          </a:p>
        </p:txBody>
      </p:sp>
      <p:graphicFrame>
        <p:nvGraphicFramePr>
          <p:cNvPr id="6" name="Diagram 5">
            <a:extLst>
              <a:ext uri="{FF2B5EF4-FFF2-40B4-BE49-F238E27FC236}">
                <a16:creationId xmlns:a16="http://schemas.microsoft.com/office/drawing/2014/main" id="{A02300C7-8DCC-2D49-1302-39F57115B0DB}"/>
              </a:ext>
            </a:extLst>
          </p:cNvPr>
          <p:cNvGraphicFramePr/>
          <p:nvPr>
            <p:extLst>
              <p:ext uri="{D42A27DB-BD31-4B8C-83A1-F6EECF244321}">
                <p14:modId xmlns:p14="http://schemas.microsoft.com/office/powerpoint/2010/main" val="3426052587"/>
              </p:ext>
            </p:extLst>
          </p:nvPr>
        </p:nvGraphicFramePr>
        <p:xfrm>
          <a:off x="1935212" y="833120"/>
          <a:ext cx="8681988" cy="56705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9364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31471-0BF2-391B-41FE-3129A0A968C8}"/>
              </a:ext>
            </a:extLst>
          </p:cNvPr>
          <p:cNvSpPr txBox="1"/>
          <p:nvPr/>
        </p:nvSpPr>
        <p:spPr>
          <a:xfrm>
            <a:off x="0" y="0"/>
            <a:ext cx="609760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Conclusion</a:t>
            </a:r>
            <a:endParaRPr lang="en-IN" dirty="0"/>
          </a:p>
        </p:txBody>
      </p:sp>
      <p:graphicFrame>
        <p:nvGraphicFramePr>
          <p:cNvPr id="4" name="Diagram 3">
            <a:extLst>
              <a:ext uri="{FF2B5EF4-FFF2-40B4-BE49-F238E27FC236}">
                <a16:creationId xmlns:a16="http://schemas.microsoft.com/office/drawing/2014/main" id="{67AD59BA-2BEA-A4B1-230A-AD1D4E90CA38}"/>
              </a:ext>
            </a:extLst>
          </p:cNvPr>
          <p:cNvGraphicFramePr/>
          <p:nvPr>
            <p:extLst>
              <p:ext uri="{D42A27DB-BD31-4B8C-83A1-F6EECF244321}">
                <p14:modId xmlns:p14="http://schemas.microsoft.com/office/powerpoint/2010/main" val="1904459035"/>
              </p:ext>
            </p:extLst>
          </p:nvPr>
        </p:nvGraphicFramePr>
        <p:xfrm>
          <a:off x="1505818" y="861460"/>
          <a:ext cx="9487302" cy="5996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36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8EAEE7-0998-0CD4-C5C2-6E59C49C3C8A}"/>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7400" kern="1200" dirty="0">
                <a:solidFill>
                  <a:schemeClr val="tx1"/>
                </a:solidFill>
                <a:latin typeface="+mj-lt"/>
                <a:ea typeface="+mj-ea"/>
                <a:cs typeface="+mj-cs"/>
              </a:rPr>
              <a:t>Environmental Monitoring System – Market </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667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E7BDEC-5AEE-E18A-2BEE-09F55F01FE0C}"/>
              </a:ext>
            </a:extLst>
          </p:cNvPr>
          <p:cNvSpPr txBox="1"/>
          <p:nvPr/>
        </p:nvSpPr>
        <p:spPr>
          <a:xfrm>
            <a:off x="67376" y="108904"/>
            <a:ext cx="1203846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Industrial business level application of the project(1/2)</a:t>
            </a:r>
            <a:endParaRPr lang="en-IN" dirty="0"/>
          </a:p>
        </p:txBody>
      </p:sp>
      <p:cxnSp>
        <p:nvCxnSpPr>
          <p:cNvPr id="8" name="Straight Connector 7">
            <a:extLst>
              <a:ext uri="{FF2B5EF4-FFF2-40B4-BE49-F238E27FC236}">
                <a16:creationId xmlns:a16="http://schemas.microsoft.com/office/drawing/2014/main" id="{A1BD9F51-1910-BC18-C4B6-3CE66893AE2B}"/>
              </a:ext>
            </a:extLst>
          </p:cNvPr>
          <p:cNvCxnSpPr/>
          <p:nvPr/>
        </p:nvCxnSpPr>
        <p:spPr>
          <a:xfrm>
            <a:off x="6085840" y="1166533"/>
            <a:ext cx="0" cy="5255394"/>
          </a:xfrm>
          <a:prstGeom prst="line">
            <a:avLst/>
          </a:prstGeom>
          <a:ln w="76200">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pic>
        <p:nvPicPr>
          <p:cNvPr id="1026" name="Picture 2" descr="Smart city - Free technology icons">
            <a:extLst>
              <a:ext uri="{FF2B5EF4-FFF2-40B4-BE49-F238E27FC236}">
                <a16:creationId xmlns:a16="http://schemas.microsoft.com/office/drawing/2014/main" id="{46618252-3E23-2FFD-81A5-729CF12774BB}"/>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725" y="1151000"/>
            <a:ext cx="1027212" cy="10272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BB861EF-8BD4-DBA3-8B8F-4AC5289E78C0}"/>
              </a:ext>
            </a:extLst>
          </p:cNvPr>
          <p:cNvSpPr txBox="1"/>
          <p:nvPr/>
        </p:nvSpPr>
        <p:spPr>
          <a:xfrm>
            <a:off x="825638" y="2232264"/>
            <a:ext cx="4422314" cy="3693319"/>
          </a:xfrm>
          <a:prstGeom prst="rect">
            <a:avLst/>
          </a:prstGeom>
          <a:solidFill>
            <a:schemeClr val="accent4">
              <a:lumMod val="20000"/>
              <a:lumOff val="80000"/>
            </a:schemeClr>
          </a:solidFill>
        </p:spPr>
        <p:txBody>
          <a:bodyPr wrap="square">
            <a:spAutoFit/>
          </a:bodyPr>
          <a:lstStyle/>
          <a:p>
            <a:r>
              <a:rPr lang="en-US" b="1" dirty="0">
                <a:latin typeface="Cambria" panose="02040503050406030204" pitchFamily="18" charset="0"/>
                <a:ea typeface="Cambria" panose="02040503050406030204" pitchFamily="18" charset="0"/>
              </a:rPr>
              <a:t>Why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Environmental  awareness.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Public Health improvement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Disaster alertness and response.</a:t>
            </a:r>
          </a:p>
          <a:p>
            <a:r>
              <a:rPr lang="en-US" b="1" dirty="0">
                <a:latin typeface="Cambria" panose="02040503050406030204" pitchFamily="18" charset="0"/>
                <a:ea typeface="Cambria" panose="02040503050406030204" pitchFamily="18" charset="0"/>
              </a:rPr>
              <a:t>How?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Select Sensors Technology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Sensor deployment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Data Connection and communication.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Real Time monitoring and visualization. </a:t>
            </a:r>
          </a:p>
          <a:p>
            <a:r>
              <a:rPr lang="en-US" b="1" dirty="0">
                <a:latin typeface="Cambria" panose="02040503050406030204" pitchFamily="18" charset="0"/>
                <a:ea typeface="Cambria" panose="02040503050406030204" pitchFamily="18" charset="0"/>
              </a:rPr>
              <a:t>Result</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Improve public Health.</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Sustainable and urban development.</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Early warning and disaster alertness .</a:t>
            </a:r>
          </a:p>
        </p:txBody>
      </p:sp>
      <p:sp>
        <p:nvSpPr>
          <p:cNvPr id="13" name="TextBox 12">
            <a:extLst>
              <a:ext uri="{FF2B5EF4-FFF2-40B4-BE49-F238E27FC236}">
                <a16:creationId xmlns:a16="http://schemas.microsoft.com/office/drawing/2014/main" id="{AABFD01E-5EAB-EF6A-A7EF-B81260E26C12}"/>
              </a:ext>
            </a:extLst>
          </p:cNvPr>
          <p:cNvSpPr txBox="1"/>
          <p:nvPr/>
        </p:nvSpPr>
        <p:spPr>
          <a:xfrm flipH="1">
            <a:off x="1769869" y="1593437"/>
            <a:ext cx="2533851" cy="584775"/>
          </a:xfrm>
          <a:prstGeom prst="rect">
            <a:avLst/>
          </a:prstGeom>
          <a:noFill/>
        </p:spPr>
        <p:txBody>
          <a:bodyPr wrap="square" rtlCol="0">
            <a:spAutoFit/>
          </a:bodyPr>
          <a:lstStyle/>
          <a:p>
            <a:r>
              <a:rPr lang="en-IN" sz="3200" b="1" i="1" dirty="0">
                <a:solidFill>
                  <a:srgbClr val="002060"/>
                </a:solidFill>
                <a:latin typeface="Cambria" panose="02040503050406030204" pitchFamily="18" charset="0"/>
                <a:ea typeface="Cambria" panose="02040503050406030204" pitchFamily="18" charset="0"/>
              </a:rPr>
              <a:t>Smart Cities</a:t>
            </a:r>
          </a:p>
        </p:txBody>
      </p:sp>
      <p:sp>
        <p:nvSpPr>
          <p:cNvPr id="2" name="Rectangle 1"/>
          <p:cNvSpPr/>
          <p:nvPr/>
        </p:nvSpPr>
        <p:spPr>
          <a:xfrm>
            <a:off x="8056320" y="1593437"/>
            <a:ext cx="2064155" cy="584775"/>
          </a:xfrm>
          <a:prstGeom prst="rect">
            <a:avLst/>
          </a:prstGeom>
        </p:spPr>
        <p:txBody>
          <a:bodyPr wrap="none">
            <a:spAutoFit/>
          </a:bodyPr>
          <a:lstStyle/>
          <a:p>
            <a:r>
              <a:rPr lang="en-IN" sz="3200" b="1" i="1" dirty="0">
                <a:solidFill>
                  <a:srgbClr val="002060"/>
                </a:solidFill>
                <a:latin typeface="Cambria" panose="02040503050406030204" pitchFamily="18" charset="0"/>
                <a:ea typeface="Cambria" panose="02040503050406030204" pitchFamily="18" charset="0"/>
              </a:rPr>
              <a:t>Industries</a:t>
            </a:r>
          </a:p>
        </p:txBody>
      </p:sp>
      <p:sp>
        <p:nvSpPr>
          <p:cNvPr id="11" name="TextBox 10">
            <a:extLst>
              <a:ext uri="{FF2B5EF4-FFF2-40B4-BE49-F238E27FC236}">
                <a16:creationId xmlns:a16="http://schemas.microsoft.com/office/drawing/2014/main" id="{E33B06D8-79E5-45C7-FE74-A6ACE9D7D7F9}"/>
              </a:ext>
            </a:extLst>
          </p:cNvPr>
          <p:cNvSpPr txBox="1"/>
          <p:nvPr/>
        </p:nvSpPr>
        <p:spPr>
          <a:xfrm>
            <a:off x="6800296" y="2232264"/>
            <a:ext cx="4483967" cy="3416320"/>
          </a:xfrm>
          <a:prstGeom prst="rect">
            <a:avLst/>
          </a:prstGeom>
          <a:solidFill>
            <a:schemeClr val="accent6">
              <a:lumMod val="20000"/>
              <a:lumOff val="80000"/>
            </a:schemeClr>
          </a:solidFill>
        </p:spPr>
        <p:txBody>
          <a:bodyPr wrap="square">
            <a:spAutoFit/>
          </a:bodyPr>
          <a:lstStyle/>
          <a:p>
            <a:r>
              <a:rPr lang="en-US" b="1" dirty="0">
                <a:latin typeface="Cambria" panose="02040503050406030204" pitchFamily="18" charset="0"/>
                <a:ea typeface="Cambria" panose="02040503050406030204" pitchFamily="18" charset="0"/>
              </a:rPr>
              <a:t>Why?</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Emission Monitoring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Air quality and Indoor Environment.</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Remote monitoring and maintenance.</a:t>
            </a:r>
          </a:p>
          <a:p>
            <a:r>
              <a:rPr lang="en-US" b="1" dirty="0">
                <a:latin typeface="Cambria" panose="02040503050406030204" pitchFamily="18" charset="0"/>
                <a:ea typeface="Cambria" panose="02040503050406030204" pitchFamily="18" charset="0"/>
              </a:rPr>
              <a:t>How?</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Select Sensors Technology.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Data Connection and communication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Real Time monitoring and visualization.</a:t>
            </a:r>
          </a:p>
          <a:p>
            <a:r>
              <a:rPr lang="en-US" b="1" dirty="0">
                <a:latin typeface="Cambria" panose="02040503050406030204" pitchFamily="18" charset="0"/>
                <a:ea typeface="Cambria" panose="02040503050406030204" pitchFamily="18" charset="0"/>
              </a:rPr>
              <a:t>Result</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Emissions reduction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Risk mitigation.</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Data driven decision making .</a:t>
            </a:r>
          </a:p>
        </p:txBody>
      </p:sp>
      <p:pic>
        <p:nvPicPr>
          <p:cNvPr id="14" name="Picture 4" descr="Icon of industry 4.0 concept ,Internet of things network,smart factory  solution,Manufacturing technology,automation robot with gray background  508953 Vector Art at Vecteezy">
            <a:extLst>
              <a:ext uri="{FF2B5EF4-FFF2-40B4-BE49-F238E27FC236}">
                <a16:creationId xmlns:a16="http://schemas.microsoft.com/office/drawing/2014/main" id="{7E1EE643-6BF4-CD1D-B9C7-0C06CFA9C52B}"/>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13167" y="957819"/>
            <a:ext cx="1643153" cy="116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351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agriculture icon concept: smart farming / ict technology in • wall  stickers farmer, green, wireless | myloview.com">
            <a:extLst>
              <a:ext uri="{FF2B5EF4-FFF2-40B4-BE49-F238E27FC236}">
                <a16:creationId xmlns:a16="http://schemas.microsoft.com/office/drawing/2014/main" id="{625E688F-7005-0EB3-0A1E-63EE8FC69F14}"/>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744" y="1312282"/>
            <a:ext cx="1618124" cy="13245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FA0E22A8-4E86-79D5-74A5-7DC2478D5C3F}"/>
              </a:ext>
            </a:extLst>
          </p:cNvPr>
          <p:cNvCxnSpPr/>
          <p:nvPr/>
        </p:nvCxnSpPr>
        <p:spPr>
          <a:xfrm>
            <a:off x="6096000" y="1515533"/>
            <a:ext cx="0" cy="5012267"/>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0D68E2-F3BD-C9D9-C60E-58CA6EEFAA75}"/>
              </a:ext>
            </a:extLst>
          </p:cNvPr>
          <p:cNvSpPr txBox="1"/>
          <p:nvPr/>
        </p:nvSpPr>
        <p:spPr>
          <a:xfrm>
            <a:off x="872744" y="2637078"/>
            <a:ext cx="4664453" cy="3416320"/>
          </a:xfrm>
          <a:prstGeom prst="rect">
            <a:avLst/>
          </a:prstGeom>
          <a:solidFill>
            <a:schemeClr val="tx2">
              <a:lumMod val="40000"/>
              <a:lumOff val="60000"/>
            </a:schemeClr>
          </a:solidFill>
        </p:spPr>
        <p:txBody>
          <a:bodyPr wrap="square">
            <a:spAutoFit/>
          </a:bodyPr>
          <a:lstStyle/>
          <a:p>
            <a:r>
              <a:rPr lang="en-US" b="1" dirty="0">
                <a:latin typeface="Cambria" panose="02040503050406030204" pitchFamily="18" charset="0"/>
                <a:ea typeface="Cambria" panose="02040503050406030204" pitchFamily="18" charset="0"/>
              </a:rPr>
              <a:t>Why?</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Crop Health monitoring.</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Crop selection and rotation.</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Microclimate Management.</a:t>
            </a:r>
          </a:p>
          <a:p>
            <a:r>
              <a:rPr lang="en-US" b="1" dirty="0">
                <a:latin typeface="Cambria" panose="02040503050406030204" pitchFamily="18" charset="0"/>
                <a:ea typeface="Cambria" panose="02040503050406030204" pitchFamily="18" charset="0"/>
              </a:rPr>
              <a:t>How?</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Select Sensors Technology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Data Connection and communication.</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Real Time monitoring and visualization.</a:t>
            </a:r>
          </a:p>
          <a:p>
            <a:r>
              <a:rPr lang="en-US" b="1" dirty="0">
                <a:latin typeface="Cambria" panose="02040503050406030204" pitchFamily="18" charset="0"/>
                <a:ea typeface="Cambria" panose="02040503050406030204" pitchFamily="18" charset="0"/>
              </a:rPr>
              <a:t>Result</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Long-Term Sustainability.</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Reduced environment impact.</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Data-Driven Decision Making.</a:t>
            </a:r>
          </a:p>
        </p:txBody>
      </p:sp>
      <p:sp>
        <p:nvSpPr>
          <p:cNvPr id="10" name="TextBox 9">
            <a:extLst>
              <a:ext uri="{FF2B5EF4-FFF2-40B4-BE49-F238E27FC236}">
                <a16:creationId xmlns:a16="http://schemas.microsoft.com/office/drawing/2014/main" id="{D7A03E05-ECD0-B994-E91A-D191DA79F180}"/>
              </a:ext>
            </a:extLst>
          </p:cNvPr>
          <p:cNvSpPr txBox="1"/>
          <p:nvPr/>
        </p:nvSpPr>
        <p:spPr>
          <a:xfrm>
            <a:off x="2563481" y="2051734"/>
            <a:ext cx="2450105" cy="584775"/>
          </a:xfrm>
          <a:prstGeom prst="rect">
            <a:avLst/>
          </a:prstGeom>
          <a:noFill/>
        </p:spPr>
        <p:txBody>
          <a:bodyPr wrap="square" rtlCol="0">
            <a:spAutoFit/>
          </a:bodyPr>
          <a:lstStyle/>
          <a:p>
            <a:r>
              <a:rPr lang="en-IN" sz="3200" b="1" i="1" dirty="0">
                <a:solidFill>
                  <a:srgbClr val="002060"/>
                </a:solidFill>
                <a:latin typeface="Cambria" panose="02040503050406030204" pitchFamily="18" charset="0"/>
                <a:ea typeface="Cambria" panose="02040503050406030204" pitchFamily="18" charset="0"/>
              </a:rPr>
              <a:t>Agriculture</a:t>
            </a:r>
          </a:p>
        </p:txBody>
      </p:sp>
      <p:sp>
        <p:nvSpPr>
          <p:cNvPr id="11" name="TextBox 10">
            <a:extLst>
              <a:ext uri="{FF2B5EF4-FFF2-40B4-BE49-F238E27FC236}">
                <a16:creationId xmlns:a16="http://schemas.microsoft.com/office/drawing/2014/main" id="{BD0B7D09-6619-11BA-40AB-0A99CE249DEB}"/>
              </a:ext>
            </a:extLst>
          </p:cNvPr>
          <p:cNvSpPr txBox="1"/>
          <p:nvPr/>
        </p:nvSpPr>
        <p:spPr>
          <a:xfrm>
            <a:off x="6518049" y="2637078"/>
            <a:ext cx="4599575" cy="3416320"/>
          </a:xfrm>
          <a:prstGeom prst="rect">
            <a:avLst/>
          </a:prstGeom>
          <a:solidFill>
            <a:schemeClr val="accent1">
              <a:lumMod val="60000"/>
              <a:lumOff val="40000"/>
            </a:schemeClr>
          </a:solidFill>
        </p:spPr>
        <p:txBody>
          <a:bodyPr wrap="square">
            <a:spAutoFit/>
          </a:bodyPr>
          <a:lstStyle/>
          <a:p>
            <a:r>
              <a:rPr lang="en-US" b="1" dirty="0">
                <a:latin typeface="Cambria" panose="02040503050406030204" pitchFamily="18" charset="0"/>
                <a:ea typeface="Cambria" panose="02040503050406030204" pitchFamily="18" charset="0"/>
              </a:rPr>
              <a:t>Why?</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Infection control.</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Temperature and Humidity Control.</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Chronic Disease Management.</a:t>
            </a:r>
          </a:p>
          <a:p>
            <a:r>
              <a:rPr lang="en-US" b="1" dirty="0">
                <a:latin typeface="Cambria" panose="02040503050406030204" pitchFamily="18" charset="0"/>
                <a:ea typeface="Cambria" panose="02040503050406030204" pitchFamily="18" charset="0"/>
              </a:rPr>
              <a:t>How?</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Select Sensors Technology.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Data Connection and communication.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Real Time monitoring and visualization.</a:t>
            </a:r>
          </a:p>
          <a:p>
            <a:r>
              <a:rPr lang="en-US" b="1" dirty="0">
                <a:latin typeface="Cambria" panose="02040503050406030204" pitchFamily="18" charset="0"/>
                <a:ea typeface="Cambria" panose="02040503050406030204" pitchFamily="18" charset="0"/>
              </a:rPr>
              <a:t>Result</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Improve patients safety.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Early disease outbreak detection. </a:t>
            </a:r>
          </a:p>
          <a:p>
            <a:pPr marL="342900" indent="-342900">
              <a:buFont typeface="Wingdings" panose="05000000000000000000" pitchFamily="2" charset="2"/>
              <a:buChar char="Ø"/>
            </a:pPr>
            <a:r>
              <a:rPr lang="en-US" dirty="0">
                <a:latin typeface="Cambria" panose="02040503050406030204" pitchFamily="18" charset="0"/>
                <a:ea typeface="Cambria" panose="02040503050406030204" pitchFamily="18" charset="0"/>
              </a:rPr>
              <a:t>Community health awareness .</a:t>
            </a:r>
          </a:p>
        </p:txBody>
      </p:sp>
      <p:sp>
        <p:nvSpPr>
          <p:cNvPr id="2" name="Rectangle 1"/>
          <p:cNvSpPr/>
          <p:nvPr/>
        </p:nvSpPr>
        <p:spPr>
          <a:xfrm>
            <a:off x="8156437" y="2051734"/>
            <a:ext cx="1415772" cy="584775"/>
          </a:xfrm>
          <a:prstGeom prst="rect">
            <a:avLst/>
          </a:prstGeom>
        </p:spPr>
        <p:txBody>
          <a:bodyPr wrap="none">
            <a:spAutoFit/>
          </a:bodyPr>
          <a:lstStyle/>
          <a:p>
            <a:r>
              <a:rPr lang="en-IN" sz="3200" b="1" i="1" dirty="0">
                <a:solidFill>
                  <a:srgbClr val="002060"/>
                </a:solidFill>
                <a:latin typeface="Cambria" panose="02040503050406030204" pitchFamily="18" charset="0"/>
                <a:ea typeface="Cambria" panose="02040503050406030204" pitchFamily="18" charset="0"/>
              </a:rPr>
              <a:t>Health</a:t>
            </a:r>
          </a:p>
        </p:txBody>
      </p:sp>
      <p:pic>
        <p:nvPicPr>
          <p:cNvPr id="13" name="Picture 4" descr="Healthcare - Free technology icons">
            <a:extLst>
              <a:ext uri="{FF2B5EF4-FFF2-40B4-BE49-F238E27FC236}">
                <a16:creationId xmlns:a16="http://schemas.microsoft.com/office/drawing/2014/main" id="{A02466BC-660E-F409-79E7-A6DCC96CF090}"/>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08224" y="1352915"/>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8E8513-2036-5AC5-2105-AC3EE5004C3A}"/>
              </a:ext>
            </a:extLst>
          </p:cNvPr>
          <p:cNvSpPr txBox="1"/>
          <p:nvPr/>
        </p:nvSpPr>
        <p:spPr>
          <a:xfrm>
            <a:off x="67376" y="108904"/>
            <a:ext cx="1203846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Industrial business level application of the project(2/2)</a:t>
            </a:r>
            <a:endParaRPr lang="en-IN" dirty="0"/>
          </a:p>
        </p:txBody>
      </p:sp>
    </p:spTree>
    <p:extLst>
      <p:ext uri="{BB962C8B-B14F-4D97-AF65-F5344CB8AC3E}">
        <p14:creationId xmlns:p14="http://schemas.microsoft.com/office/powerpoint/2010/main" val="73526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C78D1F-DA11-5AB1-F2F4-3FFEC6455C13}"/>
              </a:ext>
            </a:extLst>
          </p:cNvPr>
          <p:cNvSpPr txBox="1"/>
          <p:nvPr/>
        </p:nvSpPr>
        <p:spPr>
          <a:xfrm>
            <a:off x="0" y="0"/>
            <a:ext cx="8366759"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IN" dirty="0"/>
              <a:t>Worldwide market size </a:t>
            </a:r>
          </a:p>
        </p:txBody>
      </p:sp>
      <p:graphicFrame>
        <p:nvGraphicFramePr>
          <p:cNvPr id="13" name="Chart 12">
            <a:extLst>
              <a:ext uri="{FF2B5EF4-FFF2-40B4-BE49-F238E27FC236}">
                <a16:creationId xmlns:a16="http://schemas.microsoft.com/office/drawing/2014/main" id="{4BA55BE6-7F07-D416-9040-317D954E5EA9}"/>
              </a:ext>
            </a:extLst>
          </p:cNvPr>
          <p:cNvGraphicFramePr/>
          <p:nvPr>
            <p:extLst>
              <p:ext uri="{D42A27DB-BD31-4B8C-83A1-F6EECF244321}">
                <p14:modId xmlns:p14="http://schemas.microsoft.com/office/powerpoint/2010/main" val="3252211760"/>
              </p:ext>
            </p:extLst>
          </p:nvPr>
        </p:nvGraphicFramePr>
        <p:xfrm>
          <a:off x="754234" y="1115822"/>
          <a:ext cx="10167765" cy="495558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45270D2C-B1DC-6E8F-3795-898497F76077}"/>
              </a:ext>
            </a:extLst>
          </p:cNvPr>
          <p:cNvSpPr txBox="1"/>
          <p:nvPr/>
        </p:nvSpPr>
        <p:spPr>
          <a:xfrm>
            <a:off x="916794" y="6071402"/>
            <a:ext cx="10167765" cy="338554"/>
          </a:xfrm>
          <a:prstGeom prst="rect">
            <a:avLst/>
          </a:prstGeom>
          <a:noFill/>
        </p:spPr>
        <p:txBody>
          <a:bodyPr wrap="square">
            <a:spAutoFit/>
          </a:bodyPr>
          <a:lstStyle/>
          <a:p>
            <a:pPr algn="ctr"/>
            <a:r>
              <a:rPr lang="en-IN" sz="1600" b="1" dirty="0">
                <a:latin typeface="Cambria" panose="02040503050406030204" pitchFamily="18" charset="0"/>
                <a:ea typeface="Cambria" panose="02040503050406030204" pitchFamily="18" charset="0"/>
              </a:rPr>
              <a:t>Expected to grow at a CAGR of 5.40% during the forecast period (2023-2032</a:t>
            </a:r>
            <a:r>
              <a:rPr lang="en-IN" sz="1400" b="1" dirty="0">
                <a:latin typeface="Cambria" panose="02040503050406030204" pitchFamily="18" charset="0"/>
                <a:ea typeface="Cambria" panose="02040503050406030204" pitchFamily="18" charset="0"/>
              </a:rPr>
              <a:t>)</a:t>
            </a:r>
          </a:p>
        </p:txBody>
      </p:sp>
      <p:cxnSp>
        <p:nvCxnSpPr>
          <p:cNvPr id="4" name="Straight Arrow Connector 3">
            <a:extLst>
              <a:ext uri="{FF2B5EF4-FFF2-40B4-BE49-F238E27FC236}">
                <a16:creationId xmlns:a16="http://schemas.microsoft.com/office/drawing/2014/main" id="{CB9EA061-E813-C4AF-BC8E-2C3C7ED2A820}"/>
              </a:ext>
            </a:extLst>
          </p:cNvPr>
          <p:cNvCxnSpPr/>
          <p:nvPr/>
        </p:nvCxnSpPr>
        <p:spPr>
          <a:xfrm flipV="1">
            <a:off x="7040880" y="2448560"/>
            <a:ext cx="2011680" cy="15036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50FEABD8-7894-EC49-CDC0-3173A5DF1E3C}"/>
              </a:ext>
            </a:extLst>
          </p:cNvPr>
          <p:cNvSpPr/>
          <p:nvPr/>
        </p:nvSpPr>
        <p:spPr>
          <a:xfrm>
            <a:off x="7731760" y="2966720"/>
            <a:ext cx="741680" cy="40132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latin typeface="Cambria" panose="02040503050406030204" pitchFamily="18" charset="0"/>
                <a:ea typeface="Cambria" panose="02040503050406030204" pitchFamily="18" charset="0"/>
              </a:rPr>
              <a:t>CAGR 5.40%</a:t>
            </a:r>
          </a:p>
        </p:txBody>
      </p:sp>
    </p:spTree>
    <p:extLst>
      <p:ext uri="{BB962C8B-B14F-4D97-AF65-F5344CB8AC3E}">
        <p14:creationId xmlns:p14="http://schemas.microsoft.com/office/powerpoint/2010/main" val="2305437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216A69-ED75-320C-3658-6D148698B666}"/>
              </a:ext>
            </a:extLst>
          </p:cNvPr>
          <p:cNvSpPr txBox="1"/>
          <p:nvPr/>
        </p:nvSpPr>
        <p:spPr>
          <a:xfrm>
            <a:off x="0" y="0"/>
            <a:ext cx="6097604"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References</a:t>
            </a:r>
            <a:endParaRPr lang="en-IN" dirty="0"/>
          </a:p>
        </p:txBody>
      </p:sp>
      <p:sp>
        <p:nvSpPr>
          <p:cNvPr id="5" name="TextBox 4">
            <a:extLst>
              <a:ext uri="{FF2B5EF4-FFF2-40B4-BE49-F238E27FC236}">
                <a16:creationId xmlns:a16="http://schemas.microsoft.com/office/drawing/2014/main" id="{1C4F637E-A681-9E95-3E24-66D8B5ED23B6}"/>
              </a:ext>
            </a:extLst>
          </p:cNvPr>
          <p:cNvSpPr txBox="1"/>
          <p:nvPr/>
        </p:nvSpPr>
        <p:spPr>
          <a:xfrm>
            <a:off x="365760" y="995522"/>
            <a:ext cx="11470639" cy="3370666"/>
          </a:xfrm>
          <a:prstGeom prst="rect">
            <a:avLst/>
          </a:prstGeom>
          <a:noFill/>
        </p:spPr>
        <p:txBody>
          <a:bodyPr wrap="square">
            <a:spAutoFit/>
          </a:bodyPr>
          <a:lstStyle/>
          <a:p>
            <a:pPr algn="just">
              <a:lnSpc>
                <a:spcPct val="150000"/>
              </a:lnSpc>
            </a:pPr>
            <a:r>
              <a:rPr lang="en-IN" sz="1600" dirty="0">
                <a:solidFill>
                  <a:srgbClr val="002060"/>
                </a:solidFill>
                <a:latin typeface="Cambria" panose="02040503050406030204" pitchFamily="18" charset="0"/>
                <a:ea typeface="Cambria" panose="02040503050406030204" pitchFamily="18" charset="0"/>
              </a:rPr>
              <a:t>[1] J. Jo, B. Jo, J. Kim, S. Kim, W. Han Development of an iot-based indoor air quality monitoring platform Journal of Sensors, 2020 (2020) .</a:t>
            </a:r>
          </a:p>
          <a:p>
            <a:pPr algn="just">
              <a:lnSpc>
                <a:spcPct val="150000"/>
              </a:lnSpc>
            </a:pPr>
            <a:r>
              <a:rPr lang="en-IN" sz="1600" dirty="0">
                <a:solidFill>
                  <a:srgbClr val="002060"/>
                </a:solidFill>
                <a:latin typeface="Cambria" panose="02040503050406030204" pitchFamily="18" charset="0"/>
                <a:ea typeface="Cambria" panose="02040503050406030204" pitchFamily="18" charset="0"/>
              </a:rPr>
              <a:t>[2] G. Zhao, G. Huang, H. He, Q. Wang Innovative Spatial-Temporal Network Modeling and Analysis Method of Air Quality IEEE (2019).</a:t>
            </a:r>
          </a:p>
          <a:p>
            <a:pPr algn="just">
              <a:lnSpc>
                <a:spcPct val="150000"/>
              </a:lnSpc>
            </a:pPr>
            <a:r>
              <a:rPr lang="en-IN" sz="1600" dirty="0">
                <a:solidFill>
                  <a:srgbClr val="002060"/>
                </a:solidFill>
                <a:latin typeface="Cambria" panose="02040503050406030204" pitchFamily="18" charset="0"/>
                <a:ea typeface="Cambria" panose="02040503050406030204" pitchFamily="18" charset="0"/>
              </a:rPr>
              <a:t>[3] H. Gupta, D. Bhardwaj, H. Agrawal, V. A. 2019 IEEE International Conference on Sustainable Energy Technologies (ICSET). </a:t>
            </a:r>
          </a:p>
          <a:p>
            <a:pPr algn="just">
              <a:lnSpc>
                <a:spcPct val="150000"/>
              </a:lnSpc>
            </a:pPr>
            <a:r>
              <a:rPr lang="en-IN" sz="1600" dirty="0">
                <a:solidFill>
                  <a:srgbClr val="002060"/>
                </a:solidFill>
                <a:latin typeface="Cambria" panose="02040503050406030204" pitchFamily="18" charset="0"/>
                <a:ea typeface="Cambria" panose="02040503050406030204" pitchFamily="18" charset="0"/>
              </a:rPr>
              <a:t>[4] S. Devarakonda, P. Sevusu, H. Liu, R. Liu, L. Iftode, B. Nath Real-time air quality monitoring through mobile sensing in metropolitan areas Proceedings of the 2nd ACM SIGKDD international workshop on urban computing, ACM (2013).</a:t>
            </a:r>
          </a:p>
          <a:p>
            <a:pPr algn="just">
              <a:lnSpc>
                <a:spcPct val="150000"/>
              </a:lnSpc>
            </a:pPr>
            <a:r>
              <a:rPr lang="en-IN" sz="1600" dirty="0">
                <a:solidFill>
                  <a:srgbClr val="002060"/>
                </a:solidFill>
                <a:latin typeface="Cambria" panose="02040503050406030204" pitchFamily="18" charset="0"/>
                <a:ea typeface="Cambria" panose="02040503050406030204" pitchFamily="18" charset="0"/>
              </a:rPr>
              <a:t>[5] R. Kiruthika, A. Umamakeswari Low cost pollution control and air quality monitoring system using Raspberry Pi for Internet of Things 2017 International Conference on Energy, Communication, Data Analytics and Soft Computing (ICECDS), IEEE (2017).</a:t>
            </a:r>
          </a:p>
        </p:txBody>
      </p:sp>
    </p:spTree>
    <p:extLst>
      <p:ext uri="{BB962C8B-B14F-4D97-AF65-F5344CB8AC3E}">
        <p14:creationId xmlns:p14="http://schemas.microsoft.com/office/powerpoint/2010/main" val="1981275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1" name="Rectangle 4102">
            <a:extLst>
              <a:ext uri="{FF2B5EF4-FFF2-40B4-BE49-F238E27FC236}">
                <a16:creationId xmlns:a16="http://schemas.microsoft.com/office/drawing/2014/main" id="{3AFE8227-C443-417B-BA91-520EB1EF45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21065.0 Million Opportunity by 2024 in the World Environmental">
            <a:extLst>
              <a:ext uri="{FF2B5EF4-FFF2-40B4-BE49-F238E27FC236}">
                <a16:creationId xmlns:a16="http://schemas.microsoft.com/office/drawing/2014/main" id="{741A39FC-278C-8A1E-A986-3B3955EA5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05" r="7950" b="2"/>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42D2DD-2264-ED75-DAE1-6142C5CA2A5E}"/>
              </a:ext>
            </a:extLst>
          </p:cNvPr>
          <p:cNvSpPr txBox="1"/>
          <p:nvPr/>
        </p:nvSpPr>
        <p:spPr>
          <a:xfrm>
            <a:off x="8460313" y="4460568"/>
            <a:ext cx="2942813" cy="354026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smtClean="0">
                <a:solidFill>
                  <a:srgbClr val="002060"/>
                </a:solidFill>
                <a:latin typeface="Cambria" panose="02040503050406030204" pitchFamily="18" charset="0"/>
                <a:ea typeface="Cambria" panose="02040503050406030204" pitchFamily="18" charset="0"/>
              </a:rPr>
              <a:t>Piyush Singh</a:t>
            </a:r>
            <a:endParaRPr lang="en-US" dirty="0">
              <a:solidFill>
                <a:srgbClr val="002060"/>
              </a:solidFill>
              <a:latin typeface="Cambria" panose="02040503050406030204" pitchFamily="18" charset="0"/>
              <a:ea typeface="Cambria" panose="02040503050406030204" pitchFamily="18" charset="0"/>
            </a:endParaRPr>
          </a:p>
        </p:txBody>
      </p:sp>
      <p:sp>
        <p:nvSpPr>
          <p:cNvPr id="4112" name="Rectangle 4104">
            <a:extLst>
              <a:ext uri="{FF2B5EF4-FFF2-40B4-BE49-F238E27FC236}">
                <a16:creationId xmlns:a16="http://schemas.microsoft.com/office/drawing/2014/main" id="{907741FC-B544-4A6E-B831-6789D04233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06">
            <a:extLst>
              <a:ext uri="{FF2B5EF4-FFF2-40B4-BE49-F238E27FC236}">
                <a16:creationId xmlns:a16="http://schemas.microsoft.com/office/drawing/2014/main" id="{3F0BE7ED-7814-4273-B18A-F26CC03803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D0B6582-3A0B-B11F-091E-A7219C5C30EF}"/>
              </a:ext>
            </a:extLst>
          </p:cNvPr>
          <p:cNvSpPr txBox="1"/>
          <p:nvPr/>
        </p:nvSpPr>
        <p:spPr>
          <a:xfrm>
            <a:off x="6598804" y="4009687"/>
            <a:ext cx="6207991" cy="442937"/>
          </a:xfrm>
          <a:prstGeom prst="rect">
            <a:avLst/>
          </a:prstGeom>
          <a:noFill/>
        </p:spPr>
        <p:txBody>
          <a:bodyPr wrap="square">
            <a:spAutoFit/>
          </a:bodyPr>
          <a:lstStyle/>
          <a:p>
            <a:pPr algn="ctr" defTabSz="868680">
              <a:spcAft>
                <a:spcPts val="600"/>
              </a:spcAft>
            </a:pPr>
            <a:r>
              <a:rPr lang="en-US" sz="2280" b="1" kern="1200" dirty="0">
                <a:solidFill>
                  <a:srgbClr val="002060"/>
                </a:solidFill>
                <a:latin typeface="Cambria" panose="02040503050406030204" pitchFamily="18" charset="0"/>
                <a:ea typeface="Cambria" panose="02040503050406030204" pitchFamily="18" charset="0"/>
              </a:rPr>
              <a:t>Batch-PGES2023</a:t>
            </a:r>
            <a:endParaRPr lang="en-US" sz="2400" b="1" dirty="0">
              <a:solidFill>
                <a:srgbClr val="00206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9175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8EAEE7-0998-0CD4-C5C2-6E59C49C3C8A}"/>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7400" kern="1200" dirty="0">
                <a:solidFill>
                  <a:schemeClr val="tx1"/>
                </a:solidFill>
                <a:latin typeface="+mj-lt"/>
                <a:ea typeface="+mj-ea"/>
                <a:cs typeface="+mj-cs"/>
              </a:rPr>
              <a:t>Environmental Monitoring System - Introduction</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71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58850F-B196-826A-44EC-763C39232912}"/>
              </a:ext>
            </a:extLst>
          </p:cNvPr>
          <p:cNvSpPr txBox="1"/>
          <p:nvPr/>
        </p:nvSpPr>
        <p:spPr>
          <a:xfrm>
            <a:off x="474133" y="1473199"/>
            <a:ext cx="10837333" cy="373627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i="0" dirty="0">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Environmental monitoring plays a crucial role in understanding the impact of air quality, temperature, and humidity on human health and the ecosystem.</a:t>
            </a:r>
          </a:p>
          <a:p>
            <a:pPr marL="285750" indent="-285750" algn="just">
              <a:lnSpc>
                <a:spcPct val="150000"/>
              </a:lnSpc>
              <a:buFont typeface="Arial" panose="020B0604020202020204" pitchFamily="34" charset="0"/>
              <a:buChar char="•"/>
            </a:pPr>
            <a:r>
              <a:rPr lang="en-US" sz="2000" i="0" dirty="0">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The proposed system comprises sensor nodes equipped with a dedicated set of sensors designed to measure air pollutants, ambient temperature, and relative humidity.</a:t>
            </a:r>
          </a:p>
          <a:p>
            <a:pPr marL="285750" indent="-285750" algn="just">
              <a:lnSpc>
                <a:spcPct val="150000"/>
              </a:lnSpc>
              <a:buFont typeface="Arial" panose="020B0604020202020204" pitchFamily="34" charset="0"/>
              <a:buChar char="•"/>
            </a:pPr>
            <a:r>
              <a:rPr lang="en-US" sz="2000" i="0" dirty="0">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The LoRa SX1278 module facilitates long-range and low-power communication, enabling seamless data transmission from the sensor nodes to a central gateway.</a:t>
            </a:r>
            <a:endParaRPr lang="en-US" sz="2000" dirty="0">
              <a:solidFill>
                <a:srgbClr val="002060"/>
              </a:solidFill>
              <a:latin typeface="Cambria" panose="02040503050406030204" pitchFamily="18" charset="0"/>
              <a:ea typeface="Cambria" panose="020405030504060302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i="0" dirty="0">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By utilizing LoRa technology, the system achieves long-range communication, reducing the need for complex infrastructure</a:t>
            </a:r>
            <a:r>
              <a:rPr lang="en-US" sz="2000" b="1" i="0" dirty="0">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a:t>
            </a:r>
            <a:endParaRPr lang="en-IN" sz="2000" b="1" dirty="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6E63724-52B3-A2A7-E18C-C5F4BE9DD95F}"/>
              </a:ext>
            </a:extLst>
          </p:cNvPr>
          <p:cNvSpPr txBox="1"/>
          <p:nvPr/>
        </p:nvSpPr>
        <p:spPr>
          <a:xfrm flipH="1">
            <a:off x="0" y="1693"/>
            <a:ext cx="3725334" cy="646331"/>
          </a:xfrm>
          <a:prstGeom prst="rect">
            <a:avLst/>
          </a:prstGeom>
          <a:noFill/>
        </p:spPr>
        <p:txBody>
          <a:bodyPr wrap="square" rtlCol="0">
            <a:spAutoFit/>
          </a:bodyPr>
          <a:lstStyle/>
          <a:p>
            <a:r>
              <a:rPr lang="en-IN" sz="3600" b="1" dirty="0">
                <a:solidFill>
                  <a:srgbClr val="002060"/>
                </a:solidFill>
                <a:latin typeface="Cambria" panose="02040503050406030204" pitchFamily="18" charset="0"/>
                <a:ea typeface="Cambria" panose="02040503050406030204" pitchFamily="18" charset="0"/>
              </a:rPr>
              <a:t>Summary </a:t>
            </a:r>
          </a:p>
        </p:txBody>
      </p:sp>
    </p:spTree>
    <p:extLst>
      <p:ext uri="{BB962C8B-B14F-4D97-AF65-F5344CB8AC3E}">
        <p14:creationId xmlns:p14="http://schemas.microsoft.com/office/powerpoint/2010/main" val="2229643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C37F36-6F31-A415-FF88-BE73E4BB7C24}"/>
              </a:ext>
            </a:extLst>
          </p:cNvPr>
          <p:cNvSpPr txBox="1"/>
          <p:nvPr/>
        </p:nvSpPr>
        <p:spPr>
          <a:xfrm>
            <a:off x="13547" y="12278"/>
            <a:ext cx="5486400"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Introduction</a:t>
            </a:r>
            <a:endParaRPr lang="en-IN" dirty="0"/>
          </a:p>
        </p:txBody>
      </p:sp>
      <p:sp>
        <p:nvSpPr>
          <p:cNvPr id="5" name="TextBox 4">
            <a:extLst>
              <a:ext uri="{FF2B5EF4-FFF2-40B4-BE49-F238E27FC236}">
                <a16:creationId xmlns:a16="http://schemas.microsoft.com/office/drawing/2014/main" id="{2665429C-E6ED-F6E2-B132-180706F4874D}"/>
              </a:ext>
            </a:extLst>
          </p:cNvPr>
          <p:cNvSpPr txBox="1"/>
          <p:nvPr/>
        </p:nvSpPr>
        <p:spPr>
          <a:xfrm>
            <a:off x="250612" y="1222550"/>
            <a:ext cx="3979334" cy="2970557"/>
          </a:xfrm>
          <a:prstGeom prst="rect">
            <a:avLst/>
          </a:prstGeom>
          <a:solidFill>
            <a:schemeClr val="accent5">
              <a:lumMod val="40000"/>
              <a:lumOff val="60000"/>
            </a:schemeClr>
          </a:solidFill>
        </p:spPr>
        <p:txBody>
          <a:bodyPr wrap="square">
            <a:spAutoFit/>
          </a:bodyPr>
          <a:lstStyle/>
          <a:p>
            <a:pPr algn="just">
              <a:lnSpc>
                <a:spcPct val="200000"/>
              </a:lnSpc>
            </a:pPr>
            <a:r>
              <a:rPr lang="en-US" sz="1600" dirty="0">
                <a:latin typeface="Cambria" panose="02040503050406030204" pitchFamily="18" charset="0"/>
                <a:ea typeface="Cambria" panose="02040503050406030204" pitchFamily="18" charset="0"/>
              </a:rPr>
              <a:t>The Air Quality and Temperature Humidity Monitoring System is a comprehensive project aimed at designing and implementing a robust solution for real-time monitoring of air quality, temperature, and humidity. </a:t>
            </a:r>
          </a:p>
        </p:txBody>
      </p:sp>
      <p:sp>
        <p:nvSpPr>
          <p:cNvPr id="7" name="TextBox 6">
            <a:extLst>
              <a:ext uri="{FF2B5EF4-FFF2-40B4-BE49-F238E27FC236}">
                <a16:creationId xmlns:a16="http://schemas.microsoft.com/office/drawing/2014/main" id="{B8DED697-9D82-8996-0B80-20971D628DFA}"/>
              </a:ext>
            </a:extLst>
          </p:cNvPr>
          <p:cNvSpPr txBox="1"/>
          <p:nvPr/>
        </p:nvSpPr>
        <p:spPr>
          <a:xfrm>
            <a:off x="4338320" y="1222550"/>
            <a:ext cx="3759200" cy="2970557"/>
          </a:xfrm>
          <a:prstGeom prst="rect">
            <a:avLst/>
          </a:prstGeom>
          <a:solidFill>
            <a:schemeClr val="tx2">
              <a:lumMod val="40000"/>
              <a:lumOff val="60000"/>
            </a:schemeClr>
          </a:solidFill>
        </p:spPr>
        <p:txBody>
          <a:bodyPr wrap="square">
            <a:spAutoFit/>
          </a:bodyPr>
          <a:lstStyle/>
          <a:p>
            <a:pPr algn="just">
              <a:lnSpc>
                <a:spcPct val="200000"/>
              </a:lnSpc>
            </a:pPr>
            <a:r>
              <a:rPr lang="en-IN" sz="1600" dirty="0">
                <a:solidFill>
                  <a:srgbClr val="002060"/>
                </a:solidFill>
                <a:latin typeface="Cambria" panose="02040503050406030204" pitchFamily="18" charset="0"/>
                <a:ea typeface="Cambria" panose="02040503050406030204" pitchFamily="18" charset="0"/>
              </a:rPr>
              <a:t>The system utilizes cutting-edge technologies, including the SX1278 LoRa module, Arduino microcontroller, DHT11 sensor, and MQ7 gas sensor, to collect, process, and transmit environmental data to a cloud-based platform.</a:t>
            </a:r>
            <a:endParaRPr lang="en-US" sz="1600" dirty="0">
              <a:solidFill>
                <a:srgbClr val="002060"/>
              </a:solidFill>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D0EA4F60-320C-A0D3-6342-773AFCFD34C9}"/>
              </a:ext>
            </a:extLst>
          </p:cNvPr>
          <p:cNvSpPr txBox="1"/>
          <p:nvPr/>
        </p:nvSpPr>
        <p:spPr>
          <a:xfrm>
            <a:off x="8243146" y="1222550"/>
            <a:ext cx="3759200" cy="2478114"/>
          </a:xfrm>
          <a:prstGeom prst="rect">
            <a:avLst/>
          </a:prstGeom>
          <a:solidFill>
            <a:schemeClr val="accent3">
              <a:lumMod val="60000"/>
              <a:lumOff val="40000"/>
            </a:schemeClr>
          </a:solidFill>
        </p:spPr>
        <p:txBody>
          <a:bodyPr wrap="square">
            <a:spAutoFit/>
          </a:bodyPr>
          <a:lstStyle/>
          <a:p>
            <a:pPr algn="just">
              <a:lnSpc>
                <a:spcPct val="200000"/>
              </a:lnSpc>
            </a:pPr>
            <a:r>
              <a:rPr lang="en-US" sz="1600" dirty="0">
                <a:latin typeface="Cambria" panose="02040503050406030204" pitchFamily="18" charset="0"/>
                <a:ea typeface="Cambria" panose="02040503050406030204" pitchFamily="18" charset="0"/>
              </a:rPr>
              <a:t>LoRa technology is well-suited for environmental monitoring projects due to its low power consumption, extended range, and ability to penetrate obstacles, making it ideal for transmitting data.</a:t>
            </a:r>
            <a:endParaRPr lang="en-IN" sz="1600" dirty="0">
              <a:latin typeface="Cambria" panose="02040503050406030204" pitchFamily="18" charset="0"/>
              <a:ea typeface="Cambria" panose="02040503050406030204" pitchFamily="18" charset="0"/>
            </a:endParaRPr>
          </a:p>
        </p:txBody>
      </p:sp>
      <p:pic>
        <p:nvPicPr>
          <p:cNvPr id="2050" name="Picture 2" descr="Smart Agriculture For Iot Applications-air Temperature And Humidity Sensor">
            <a:extLst>
              <a:ext uri="{FF2B5EF4-FFF2-40B4-BE49-F238E27FC236}">
                <a16:creationId xmlns:a16="http://schemas.microsoft.com/office/drawing/2014/main" id="{A98D9070-B8CB-56FD-A235-F9BE58269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72" y="4743910"/>
            <a:ext cx="2377440" cy="17830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mart City project in Serbia for environmental monitoring by Public  Transportation - Libelium">
            <a:extLst>
              <a:ext uri="{FF2B5EF4-FFF2-40B4-BE49-F238E27FC236}">
                <a16:creationId xmlns:a16="http://schemas.microsoft.com/office/drawing/2014/main" id="{2F25419F-02DA-EBB5-3EC4-2FC804086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519" y="4697275"/>
            <a:ext cx="2750185" cy="18297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nvironmental Sensors">
            <a:extLst>
              <a:ext uri="{FF2B5EF4-FFF2-40B4-BE49-F238E27FC236}">
                <a16:creationId xmlns:a16="http://schemas.microsoft.com/office/drawing/2014/main" id="{F351D932-2F98-5A6A-33FF-E231D85D38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93684" y="4697274"/>
            <a:ext cx="2287145" cy="18297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ere's Looking at You Sensors – The Eyes and Ears of Environmental  Monitoring – The Scrub Blog">
            <a:extLst>
              <a:ext uri="{FF2B5EF4-FFF2-40B4-BE49-F238E27FC236}">
                <a16:creationId xmlns:a16="http://schemas.microsoft.com/office/drawing/2014/main" id="{10BADD9B-BCD0-9BCE-F71F-F241EB8A25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1853" y="4697274"/>
            <a:ext cx="2341701" cy="1829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212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2229F29F-7F7A-FA7E-813F-64A206ABD229}"/>
              </a:ext>
            </a:extLst>
          </p:cNvPr>
          <p:cNvGraphicFramePr>
            <a:graphicFrameLocks noGrp="1"/>
          </p:cNvGraphicFramePr>
          <p:nvPr>
            <p:extLst>
              <p:ext uri="{D42A27DB-BD31-4B8C-83A1-F6EECF244321}">
                <p14:modId xmlns:p14="http://schemas.microsoft.com/office/powerpoint/2010/main" val="1243084887"/>
              </p:ext>
            </p:extLst>
          </p:nvPr>
        </p:nvGraphicFramePr>
        <p:xfrm>
          <a:off x="354169" y="919152"/>
          <a:ext cx="11483661" cy="4353136"/>
        </p:xfrm>
        <a:graphic>
          <a:graphicData uri="http://schemas.openxmlformats.org/drawingml/2006/table">
            <a:tbl>
              <a:tblPr firstRow="1" bandRow="1">
                <a:tableStyleId>{7DF18680-E054-41AD-8BC1-D1AEF772440D}</a:tableStyleId>
              </a:tblPr>
              <a:tblGrid>
                <a:gridCol w="590711">
                  <a:extLst>
                    <a:ext uri="{9D8B030D-6E8A-4147-A177-3AD203B41FA5}">
                      <a16:colId xmlns:a16="http://schemas.microsoft.com/office/drawing/2014/main" val="3879654472"/>
                    </a:ext>
                  </a:extLst>
                </a:gridCol>
                <a:gridCol w="2722880">
                  <a:extLst>
                    <a:ext uri="{9D8B030D-6E8A-4147-A177-3AD203B41FA5}">
                      <a16:colId xmlns:a16="http://schemas.microsoft.com/office/drawing/2014/main" val="138392671"/>
                    </a:ext>
                  </a:extLst>
                </a:gridCol>
                <a:gridCol w="3718560">
                  <a:extLst>
                    <a:ext uri="{9D8B030D-6E8A-4147-A177-3AD203B41FA5}">
                      <a16:colId xmlns:a16="http://schemas.microsoft.com/office/drawing/2014/main" val="157231877"/>
                    </a:ext>
                  </a:extLst>
                </a:gridCol>
                <a:gridCol w="4451510">
                  <a:extLst>
                    <a:ext uri="{9D8B030D-6E8A-4147-A177-3AD203B41FA5}">
                      <a16:colId xmlns:a16="http://schemas.microsoft.com/office/drawing/2014/main" val="4031876056"/>
                    </a:ext>
                  </a:extLst>
                </a:gridCol>
              </a:tblGrid>
              <a:tr h="317103">
                <a:tc>
                  <a:txBody>
                    <a:bodyPr/>
                    <a:lstStyle/>
                    <a:p>
                      <a:r>
                        <a:rPr lang="en-US" sz="1600" dirty="0" err="1">
                          <a:latin typeface="Cambria" panose="02040503050406030204" pitchFamily="18" charset="0"/>
                          <a:ea typeface="Cambria" panose="02040503050406030204" pitchFamily="18" charset="0"/>
                        </a:rPr>
                        <a:t>S.No</a:t>
                      </a:r>
                      <a:endParaRPr lang="en-IN" sz="1600" dirty="0">
                        <a:latin typeface="Cambria" panose="02040503050406030204" pitchFamily="18" charset="0"/>
                        <a:ea typeface="Cambria" panose="02040503050406030204" pitchFamily="18" charset="0"/>
                      </a:endParaRPr>
                    </a:p>
                  </a:txBody>
                  <a:tcPr/>
                </a:tc>
                <a:tc>
                  <a:txBody>
                    <a:bodyPr/>
                    <a:lstStyle/>
                    <a:p>
                      <a:pPr algn="ctr"/>
                      <a:r>
                        <a:rPr lang="en-US" sz="1600" dirty="0">
                          <a:latin typeface="Cambria" panose="02040503050406030204" pitchFamily="18" charset="0"/>
                          <a:ea typeface="Cambria" panose="02040503050406030204" pitchFamily="18" charset="0"/>
                        </a:rPr>
                        <a:t>Author(s)</a:t>
                      </a:r>
                      <a:endParaRPr lang="en-IN" sz="1600" dirty="0">
                        <a:latin typeface="Cambria" panose="02040503050406030204" pitchFamily="18" charset="0"/>
                        <a:ea typeface="Cambria" panose="02040503050406030204" pitchFamily="18" charset="0"/>
                      </a:endParaRPr>
                    </a:p>
                  </a:txBody>
                  <a:tcPr/>
                </a:tc>
                <a:tc>
                  <a:txBody>
                    <a:bodyPr/>
                    <a:lstStyle/>
                    <a:p>
                      <a:pPr algn="ctr"/>
                      <a:r>
                        <a:rPr lang="en-US" sz="1600" dirty="0">
                          <a:latin typeface="Cambria" panose="02040503050406030204" pitchFamily="18" charset="0"/>
                          <a:ea typeface="Cambria" panose="02040503050406030204" pitchFamily="18" charset="0"/>
                        </a:rPr>
                        <a:t>Title</a:t>
                      </a:r>
                      <a:endParaRPr lang="en-IN" sz="1600" dirty="0">
                        <a:latin typeface="Cambria" panose="02040503050406030204" pitchFamily="18" charset="0"/>
                        <a:ea typeface="Cambria" panose="02040503050406030204" pitchFamily="18" charset="0"/>
                      </a:endParaRPr>
                    </a:p>
                  </a:txBody>
                  <a:tcPr/>
                </a:tc>
                <a:tc>
                  <a:txBody>
                    <a:bodyPr/>
                    <a:lstStyle/>
                    <a:p>
                      <a:pPr algn="ctr"/>
                      <a:r>
                        <a:rPr lang="en-US" sz="1600" dirty="0">
                          <a:latin typeface="Cambria" panose="02040503050406030204" pitchFamily="18" charset="0"/>
                          <a:ea typeface="Cambria" panose="02040503050406030204" pitchFamily="18" charset="0"/>
                        </a:rPr>
                        <a:t>Findings</a:t>
                      </a:r>
                      <a:endParaRPr lang="en-IN" sz="16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600100539"/>
                  </a:ext>
                </a:extLst>
              </a:tr>
              <a:tr h="893653">
                <a:tc>
                  <a:txBody>
                    <a:bodyPr/>
                    <a:lstStyle/>
                    <a:p>
                      <a:r>
                        <a:rPr lang="en-US" sz="1400" dirty="0">
                          <a:latin typeface="Cambria" panose="02040503050406030204" pitchFamily="18" charset="0"/>
                          <a:ea typeface="Cambria" panose="02040503050406030204" pitchFamily="18" charset="0"/>
                        </a:rPr>
                        <a:t>1.</a:t>
                      </a:r>
                      <a:endParaRPr lang="en-IN" sz="1400" dirty="0">
                        <a:latin typeface="Cambria" panose="02040503050406030204" pitchFamily="18" charset="0"/>
                        <a:ea typeface="Cambria" panose="02040503050406030204" pitchFamily="18" charset="0"/>
                      </a:endParaRPr>
                    </a:p>
                  </a:txBody>
                  <a:tcPr/>
                </a:tc>
                <a:tc>
                  <a:txBody>
                    <a:bodyPr/>
                    <a:lstStyle/>
                    <a:p>
                      <a:r>
                        <a:rPr lang="it-IT" sz="1400" dirty="0">
                          <a:latin typeface="Cambria" panose="02040503050406030204" pitchFamily="18" charset="0"/>
                          <a:ea typeface="Cambria" panose="02040503050406030204" pitchFamily="18" charset="0"/>
                        </a:rPr>
                        <a:t>Mia Rosmiati, Fitri Susanti, Moch. Fahru Rizal .</a:t>
                      </a:r>
                      <a:endParaRPr lang="en-IN" sz="1400" dirty="0">
                        <a:latin typeface="Cambria" panose="02040503050406030204" pitchFamily="18" charset="0"/>
                        <a:ea typeface="Cambria" panose="02040503050406030204" pitchFamily="18" charset="0"/>
                      </a:endParaRPr>
                    </a:p>
                  </a:txBody>
                  <a:tcPr/>
                </a:tc>
                <a:tc>
                  <a:txBody>
                    <a:bodyPr/>
                    <a:lstStyle/>
                    <a:p>
                      <a:r>
                        <a:rPr lang="en-US" sz="1400" dirty="0">
                          <a:latin typeface="Cambria" panose="02040503050406030204" pitchFamily="18" charset="0"/>
                          <a:ea typeface="Cambria" panose="02040503050406030204" pitchFamily="18" charset="0"/>
                        </a:rPr>
                        <a:t> "IoT-Based Environmental Monitoring and Tracking System for Smart Cities Using LoRaWAN and Cloud Computing"  .</a:t>
                      </a:r>
                      <a:endParaRPr lang="en-IN" sz="1400" dirty="0">
                        <a:latin typeface="Cambria" panose="02040503050406030204" pitchFamily="18" charset="0"/>
                        <a:ea typeface="Cambria" panose="02040503050406030204" pitchFamily="18" charset="0"/>
                      </a:endParaRPr>
                    </a:p>
                  </a:txBody>
                  <a:tcPr/>
                </a:tc>
                <a:tc>
                  <a:txBody>
                    <a:bodyPr/>
                    <a:lstStyle/>
                    <a:p>
                      <a:r>
                        <a:rPr lang="en-US" sz="1400" dirty="0">
                          <a:latin typeface="Cambria" panose="02040503050406030204" pitchFamily="18" charset="0"/>
                          <a:ea typeface="Cambria" panose="02040503050406030204" pitchFamily="18" charset="0"/>
                        </a:rPr>
                        <a:t>The research highlights the importance of LoRaWAN technology for long-range communication and cloud integration for real-time data processing and analysis.</a:t>
                      </a:r>
                      <a:endParaRPr lang="en-IN" sz="1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407590959"/>
                  </a:ext>
                </a:extLst>
              </a:tr>
              <a:tr h="691860">
                <a:tc>
                  <a:txBody>
                    <a:bodyPr/>
                    <a:lstStyle/>
                    <a:p>
                      <a:r>
                        <a:rPr lang="en-US" sz="1400" dirty="0">
                          <a:latin typeface="Cambria" panose="02040503050406030204" pitchFamily="18" charset="0"/>
                          <a:ea typeface="Cambria" panose="02040503050406030204" pitchFamily="18" charset="0"/>
                        </a:rPr>
                        <a:t>2.</a:t>
                      </a:r>
                      <a:endParaRPr lang="en-IN" sz="1400" dirty="0">
                        <a:latin typeface="Cambria" panose="02040503050406030204" pitchFamily="18" charset="0"/>
                        <a:ea typeface="Cambria" panose="02040503050406030204" pitchFamily="18" charset="0"/>
                      </a:endParaRPr>
                    </a:p>
                  </a:txBody>
                  <a:tcPr/>
                </a:tc>
                <a:tc>
                  <a:txBody>
                    <a:bodyPr/>
                    <a:lstStyle/>
                    <a:p>
                      <a:r>
                        <a:rPr lang="en-IN" sz="1400" dirty="0">
                          <a:latin typeface="Cambria" panose="02040503050406030204" pitchFamily="18" charset="0"/>
                          <a:ea typeface="Cambria" panose="02040503050406030204" pitchFamily="18" charset="0"/>
                        </a:rPr>
                        <a:t>Waheb A. Jabbar .</a:t>
                      </a:r>
                    </a:p>
                  </a:txBody>
                  <a:tcPr/>
                </a:tc>
                <a:tc>
                  <a:txBody>
                    <a:bodyPr/>
                    <a:lstStyle/>
                    <a:p>
                      <a:r>
                        <a:rPr lang="en-US" sz="1400" dirty="0">
                          <a:latin typeface="Cambria" panose="02040503050406030204" pitchFamily="18" charset="0"/>
                          <a:ea typeface="Cambria" panose="02040503050406030204" pitchFamily="18" charset="0"/>
                        </a:rPr>
                        <a:t>“LoRaWAN-Based IoT System Implementation for Long-Range Outdoor Air Quality Monitoring” </a:t>
                      </a:r>
                      <a:endParaRPr lang="en-IN" sz="1400" dirty="0">
                        <a:latin typeface="Cambria" panose="02040503050406030204" pitchFamily="18" charset="0"/>
                        <a:ea typeface="Cambria" panose="02040503050406030204" pitchFamily="18" charset="0"/>
                      </a:endParaRPr>
                    </a:p>
                  </a:txBody>
                  <a:tcPr/>
                </a:tc>
                <a:tc>
                  <a:txBody>
                    <a:bodyPr/>
                    <a:lstStyle/>
                    <a:p>
                      <a:r>
                        <a:rPr lang="en-US" sz="1400" dirty="0">
                          <a:latin typeface="Cambria" panose="02040503050406030204" pitchFamily="18" charset="0"/>
                          <a:ea typeface="Cambria" panose="02040503050406030204" pitchFamily="18" charset="0"/>
                        </a:rPr>
                        <a:t>This research explores the integration of IoT and LoRa technology for real-time environmental monitoring.</a:t>
                      </a:r>
                      <a:endParaRPr lang="en-IN" sz="1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91923099"/>
                  </a:ext>
                </a:extLst>
              </a:tr>
              <a:tr h="1095445">
                <a:tc>
                  <a:txBody>
                    <a:bodyPr/>
                    <a:lstStyle/>
                    <a:p>
                      <a:r>
                        <a:rPr lang="en-US" sz="1400" dirty="0">
                          <a:latin typeface="Cambria" panose="02040503050406030204" pitchFamily="18" charset="0"/>
                          <a:ea typeface="Cambria" panose="02040503050406030204" pitchFamily="18" charset="0"/>
                        </a:rPr>
                        <a:t>3.</a:t>
                      </a:r>
                      <a:endParaRPr lang="en-IN" sz="1400" dirty="0">
                        <a:latin typeface="Cambria" panose="02040503050406030204" pitchFamily="18" charset="0"/>
                        <a:ea typeface="Cambria" panose="02040503050406030204" pitchFamily="18" charset="0"/>
                      </a:endParaRPr>
                    </a:p>
                  </a:txBody>
                  <a:tcPr/>
                </a:tc>
                <a:tc>
                  <a:txBody>
                    <a:bodyPr/>
                    <a:lstStyle/>
                    <a:p>
                      <a:r>
                        <a:rPr lang="en-IN" sz="1400" dirty="0">
                          <a:latin typeface="Cambria" panose="02040503050406030204" pitchFamily="18" charset="0"/>
                          <a:ea typeface="Cambria" panose="02040503050406030204" pitchFamily="18" charset="0"/>
                        </a:rPr>
                        <a:t>Mohammad Fadhli, Asriyadi Acridid, Andi Ramadhan,Gita Affrylia </a:t>
                      </a:r>
                    </a:p>
                  </a:txBody>
                  <a:tcPr/>
                </a:tc>
                <a:tc>
                  <a:txBody>
                    <a:bodyPr/>
                    <a:lstStyle/>
                    <a:p>
                      <a:r>
                        <a:rPr lang="en-US" sz="1400" dirty="0">
                          <a:latin typeface="Cambria" panose="02040503050406030204" pitchFamily="18" charset="0"/>
                          <a:ea typeface="Cambria" panose="02040503050406030204" pitchFamily="18" charset="0"/>
                        </a:rPr>
                        <a:t>"Environmental Data Acquisition and Processing in Smart Cities Using LoRaWAN“.</a:t>
                      </a:r>
                      <a:endParaRPr lang="en-IN" sz="1400" dirty="0">
                        <a:latin typeface="Cambria" panose="02040503050406030204" pitchFamily="18" charset="0"/>
                        <a:ea typeface="Cambria" panose="02040503050406030204" pitchFamily="18" charset="0"/>
                      </a:endParaRPr>
                    </a:p>
                  </a:txBody>
                  <a:tcPr/>
                </a:tc>
                <a:tc>
                  <a:txBody>
                    <a:bodyPr/>
                    <a:lstStyle/>
                    <a:p>
                      <a:r>
                        <a:rPr lang="en-US" sz="1400" dirty="0">
                          <a:latin typeface="Cambria" panose="02040503050406030204" pitchFamily="18" charset="0"/>
                          <a:ea typeface="Cambria" panose="02040503050406030204" pitchFamily="18" charset="0"/>
                        </a:rPr>
                        <a:t>While the research covers multiple environmental parameters, it emphasizes the significance of air quality, temperature, and humidity monitoring in shaping smart city initiatives.</a:t>
                      </a:r>
                      <a:endParaRPr lang="en-IN" sz="1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710962595"/>
                  </a:ext>
                </a:extLst>
              </a:tr>
              <a:tr h="1297238">
                <a:tc>
                  <a:txBody>
                    <a:bodyPr/>
                    <a:lstStyle/>
                    <a:p>
                      <a:r>
                        <a:rPr lang="en-US" sz="1400" dirty="0">
                          <a:latin typeface="Cambria" panose="02040503050406030204" pitchFamily="18" charset="0"/>
                          <a:ea typeface="Cambria" panose="02040503050406030204" pitchFamily="18" charset="0"/>
                        </a:rPr>
                        <a:t>4.</a:t>
                      </a:r>
                      <a:endParaRPr lang="en-IN" sz="1400" dirty="0">
                        <a:latin typeface="Cambria" panose="02040503050406030204" pitchFamily="18" charset="0"/>
                        <a:ea typeface="Cambria" panose="02040503050406030204" pitchFamily="18" charset="0"/>
                      </a:endParaRPr>
                    </a:p>
                  </a:txBody>
                  <a:tcPr/>
                </a:tc>
                <a:tc>
                  <a:txBody>
                    <a:bodyPr/>
                    <a:lstStyle/>
                    <a:p>
                      <a:r>
                        <a:rPr lang="en-IN" sz="1400" dirty="0">
                          <a:latin typeface="Cambria" panose="02040503050406030204" pitchFamily="18" charset="0"/>
                          <a:ea typeface="Cambria" panose="02040503050406030204" pitchFamily="18" charset="0"/>
                        </a:rPr>
                        <a:t>D.Monica Satyavathi, B.Vandana Mala, Ch.Veera Vamsi,Ch.Neeraj</a:t>
                      </a:r>
                      <a:r>
                        <a:rPr lang="en-IN" sz="1400" baseline="0" dirty="0">
                          <a:latin typeface="Cambria" panose="02040503050406030204" pitchFamily="18" charset="0"/>
                          <a:ea typeface="Cambria" panose="02040503050406030204" pitchFamily="18" charset="0"/>
                        </a:rPr>
                        <a:t> .</a:t>
                      </a:r>
                      <a:endParaRPr lang="en-IN" sz="1400" dirty="0">
                        <a:latin typeface="Cambria" panose="02040503050406030204" pitchFamily="18" charset="0"/>
                        <a:ea typeface="Cambria" panose="02040503050406030204" pitchFamily="18" charset="0"/>
                      </a:endParaRPr>
                    </a:p>
                  </a:txBody>
                  <a:tcPr/>
                </a:tc>
                <a:tc>
                  <a:txBody>
                    <a:bodyPr/>
                    <a:lstStyle/>
                    <a:p>
                      <a:r>
                        <a:rPr lang="en-US" sz="1400" dirty="0">
                          <a:latin typeface="Cambria" panose="02040503050406030204" pitchFamily="18" charset="0"/>
                          <a:ea typeface="Cambria" panose="02040503050406030204" pitchFamily="18" charset="0"/>
                        </a:rPr>
                        <a:t>"An Air Pollution Monitoring System Based on LoRa and MQTT.” </a:t>
                      </a:r>
                      <a:endParaRPr lang="en-IN" sz="1400" dirty="0">
                        <a:latin typeface="Cambria" panose="02040503050406030204" pitchFamily="18" charset="0"/>
                        <a:ea typeface="Cambria" panose="02040503050406030204" pitchFamily="18" charset="0"/>
                      </a:endParaRPr>
                    </a:p>
                  </a:txBody>
                  <a:tcPr/>
                </a:tc>
                <a:tc>
                  <a:txBody>
                    <a:bodyPr/>
                    <a:lstStyle/>
                    <a:p>
                      <a:r>
                        <a:rPr lang="en-US" sz="1400" dirty="0">
                          <a:latin typeface="Cambria" panose="02040503050406030204" pitchFamily="18" charset="0"/>
                          <a:ea typeface="Cambria" panose="02040503050406030204" pitchFamily="18" charset="0"/>
                        </a:rPr>
                        <a:t>The research presents a case study of an air quality monitoring system deployed in an urban area. The study highlights the advantages of LoRaWAN technology in providing real-time environmental data for urban planning and pollution control.</a:t>
                      </a:r>
                      <a:endParaRPr lang="en-IN" sz="1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988562757"/>
                  </a:ext>
                </a:extLst>
              </a:tr>
            </a:tbl>
          </a:graphicData>
        </a:graphic>
      </p:graphicFrame>
      <p:sp>
        <p:nvSpPr>
          <p:cNvPr id="6" name="TextBox 5">
            <a:extLst>
              <a:ext uri="{FF2B5EF4-FFF2-40B4-BE49-F238E27FC236}">
                <a16:creationId xmlns:a16="http://schemas.microsoft.com/office/drawing/2014/main" id="{0D39B80F-96D9-0D18-E19A-D4AD23BF50EF}"/>
              </a:ext>
            </a:extLst>
          </p:cNvPr>
          <p:cNvSpPr txBox="1"/>
          <p:nvPr/>
        </p:nvSpPr>
        <p:spPr>
          <a:xfrm flipH="1">
            <a:off x="-1" y="-71547"/>
            <a:ext cx="5293627"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Literature survey</a:t>
            </a:r>
            <a:endParaRPr lang="en-IN" dirty="0"/>
          </a:p>
        </p:txBody>
      </p:sp>
      <p:sp>
        <p:nvSpPr>
          <p:cNvPr id="8" name="TextBox 7">
            <a:extLst>
              <a:ext uri="{FF2B5EF4-FFF2-40B4-BE49-F238E27FC236}">
                <a16:creationId xmlns:a16="http://schemas.microsoft.com/office/drawing/2014/main" id="{E0D242AB-8D2B-F6D5-12E0-C44EF9C016B8}"/>
              </a:ext>
            </a:extLst>
          </p:cNvPr>
          <p:cNvSpPr txBox="1"/>
          <p:nvPr/>
        </p:nvSpPr>
        <p:spPr>
          <a:xfrm>
            <a:off x="354169" y="5371534"/>
            <a:ext cx="3302000" cy="261610"/>
          </a:xfrm>
          <a:prstGeom prst="rect">
            <a:avLst/>
          </a:prstGeom>
          <a:noFill/>
        </p:spPr>
        <p:txBody>
          <a:bodyPr wrap="square" rtlCol="0">
            <a:spAutoFit/>
          </a:bodyPr>
          <a:lstStyle/>
          <a:p>
            <a:r>
              <a:rPr lang="en-IN" sz="1100" i="1" dirty="0">
                <a:solidFill>
                  <a:srgbClr val="002060"/>
                </a:solidFill>
                <a:latin typeface="Cambria" panose="02040503050406030204" pitchFamily="18" charset="0"/>
                <a:ea typeface="Cambria" panose="02040503050406030204" pitchFamily="18" charset="0"/>
              </a:rPr>
              <a:t>References: </a:t>
            </a:r>
          </a:p>
        </p:txBody>
      </p:sp>
      <p:sp>
        <p:nvSpPr>
          <p:cNvPr id="10" name="TextBox 9">
            <a:extLst>
              <a:ext uri="{FF2B5EF4-FFF2-40B4-BE49-F238E27FC236}">
                <a16:creationId xmlns:a16="http://schemas.microsoft.com/office/drawing/2014/main" id="{F979B92B-5CAC-0CD4-FC68-A4CD12CDB643}"/>
              </a:ext>
            </a:extLst>
          </p:cNvPr>
          <p:cNvSpPr txBox="1"/>
          <p:nvPr/>
        </p:nvSpPr>
        <p:spPr>
          <a:xfrm>
            <a:off x="354169" y="5670836"/>
            <a:ext cx="7631591" cy="230832"/>
          </a:xfrm>
          <a:prstGeom prst="rect">
            <a:avLst/>
          </a:prstGeom>
          <a:noFill/>
        </p:spPr>
        <p:txBody>
          <a:bodyPr wrap="square">
            <a:spAutoFit/>
          </a:bodyPr>
          <a:lstStyle/>
          <a:p>
            <a:r>
              <a:rPr lang="en-IN" sz="900" i="1" dirty="0">
                <a:solidFill>
                  <a:srgbClr val="002060"/>
                </a:solidFill>
              </a:rPr>
              <a:t>1.https://www.researchgate.net/publication/332564134_pollution_monitoring_system_using_LoRa_modul_as_transceiver_system</a:t>
            </a:r>
          </a:p>
        </p:txBody>
      </p:sp>
      <p:sp>
        <p:nvSpPr>
          <p:cNvPr id="12" name="TextBox 11">
            <a:extLst>
              <a:ext uri="{FF2B5EF4-FFF2-40B4-BE49-F238E27FC236}">
                <a16:creationId xmlns:a16="http://schemas.microsoft.com/office/drawing/2014/main" id="{C2447340-64E5-1A81-6668-3B4EDB9EF596}"/>
              </a:ext>
            </a:extLst>
          </p:cNvPr>
          <p:cNvSpPr txBox="1"/>
          <p:nvPr/>
        </p:nvSpPr>
        <p:spPr>
          <a:xfrm>
            <a:off x="354167" y="6144540"/>
            <a:ext cx="6096000" cy="230832"/>
          </a:xfrm>
          <a:prstGeom prst="rect">
            <a:avLst/>
          </a:prstGeom>
          <a:noFill/>
        </p:spPr>
        <p:txBody>
          <a:bodyPr wrap="square">
            <a:spAutoFit/>
          </a:bodyPr>
          <a:lstStyle/>
          <a:p>
            <a:r>
              <a:rPr lang="en-IN" sz="900" i="1" dirty="0">
                <a:solidFill>
                  <a:srgbClr val="002060"/>
                </a:solidFill>
              </a:rPr>
              <a:t>3. https://www.atlantis-press.com/proceedings/first-t1-t2-21/125970302</a:t>
            </a:r>
          </a:p>
        </p:txBody>
      </p:sp>
      <p:sp>
        <p:nvSpPr>
          <p:cNvPr id="14" name="TextBox 13">
            <a:extLst>
              <a:ext uri="{FF2B5EF4-FFF2-40B4-BE49-F238E27FC236}">
                <a16:creationId xmlns:a16="http://schemas.microsoft.com/office/drawing/2014/main" id="{7B79AB8B-5F00-D567-6A70-1EB4694D6D1C}"/>
              </a:ext>
            </a:extLst>
          </p:cNvPr>
          <p:cNvSpPr txBox="1"/>
          <p:nvPr/>
        </p:nvSpPr>
        <p:spPr>
          <a:xfrm>
            <a:off x="354168" y="5908059"/>
            <a:ext cx="8789831" cy="230832"/>
          </a:xfrm>
          <a:prstGeom prst="rect">
            <a:avLst/>
          </a:prstGeom>
          <a:noFill/>
        </p:spPr>
        <p:txBody>
          <a:bodyPr wrap="square">
            <a:spAutoFit/>
          </a:bodyPr>
          <a:lstStyle/>
          <a:p>
            <a:r>
              <a:rPr lang="en-IN" sz="900" i="1" dirty="0">
                <a:solidFill>
                  <a:srgbClr val="002060"/>
                </a:solidFill>
              </a:rPr>
              <a:t>2.https://www.researchgate.net/publication/360385762_LoRaWAN-Based_IoT_System_Implementation_for_Long-Range_Outdoor_Air_Quality_Monitoring</a:t>
            </a:r>
          </a:p>
        </p:txBody>
      </p:sp>
      <p:sp>
        <p:nvSpPr>
          <p:cNvPr id="18" name="TextBox 17">
            <a:extLst>
              <a:ext uri="{FF2B5EF4-FFF2-40B4-BE49-F238E27FC236}">
                <a16:creationId xmlns:a16="http://schemas.microsoft.com/office/drawing/2014/main" id="{C570E048-EA30-052B-ACE8-39FDE78BBD73}"/>
              </a:ext>
            </a:extLst>
          </p:cNvPr>
          <p:cNvSpPr txBox="1"/>
          <p:nvPr/>
        </p:nvSpPr>
        <p:spPr>
          <a:xfrm>
            <a:off x="354167" y="6381021"/>
            <a:ext cx="6746240" cy="230832"/>
          </a:xfrm>
          <a:prstGeom prst="rect">
            <a:avLst/>
          </a:prstGeom>
          <a:noFill/>
        </p:spPr>
        <p:txBody>
          <a:bodyPr wrap="square">
            <a:spAutoFit/>
          </a:bodyPr>
          <a:lstStyle/>
          <a:p>
            <a:r>
              <a:rPr lang="en-IN" sz="900" i="1" dirty="0">
                <a:solidFill>
                  <a:srgbClr val="002060"/>
                </a:solidFill>
              </a:rPr>
              <a:t>4. https://eprajournals.com/IJSR/article/7570</a:t>
            </a:r>
          </a:p>
        </p:txBody>
      </p:sp>
    </p:spTree>
    <p:extLst>
      <p:ext uri="{BB962C8B-B14F-4D97-AF65-F5344CB8AC3E}">
        <p14:creationId xmlns:p14="http://schemas.microsoft.com/office/powerpoint/2010/main" val="202366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8EAEE7-0998-0CD4-C5C2-6E59C49C3C8A}"/>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7400" kern="1200" dirty="0">
                <a:solidFill>
                  <a:schemeClr val="tx1"/>
                </a:solidFill>
                <a:latin typeface="+mj-lt"/>
                <a:ea typeface="+mj-ea"/>
                <a:cs typeface="+mj-cs"/>
              </a:rPr>
              <a:t>Environmental Monitoring System – Solution </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32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D8B540-BB5E-E835-B9E7-F98E71F99991}"/>
              </a:ext>
            </a:extLst>
          </p:cNvPr>
          <p:cNvSpPr txBox="1"/>
          <p:nvPr/>
        </p:nvSpPr>
        <p:spPr>
          <a:xfrm>
            <a:off x="0" y="0"/>
            <a:ext cx="6096000"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Problem definition</a:t>
            </a:r>
            <a:endParaRPr lang="en-IN" dirty="0"/>
          </a:p>
        </p:txBody>
      </p:sp>
      <p:graphicFrame>
        <p:nvGraphicFramePr>
          <p:cNvPr id="4" name="Diagram 3">
            <a:extLst>
              <a:ext uri="{FF2B5EF4-FFF2-40B4-BE49-F238E27FC236}">
                <a16:creationId xmlns:a16="http://schemas.microsoft.com/office/drawing/2014/main" id="{C8DAD681-AE7D-3B0A-A313-5A63B5D50414}"/>
              </a:ext>
            </a:extLst>
          </p:cNvPr>
          <p:cNvGraphicFramePr/>
          <p:nvPr>
            <p:extLst>
              <p:ext uri="{D42A27DB-BD31-4B8C-83A1-F6EECF244321}">
                <p14:modId xmlns:p14="http://schemas.microsoft.com/office/powerpoint/2010/main" val="2400085442"/>
              </p:ext>
            </p:extLst>
          </p:nvPr>
        </p:nvGraphicFramePr>
        <p:xfrm>
          <a:off x="142240" y="876532"/>
          <a:ext cx="11358880" cy="5751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Questions">
            <a:extLst>
              <a:ext uri="{FF2B5EF4-FFF2-40B4-BE49-F238E27FC236}">
                <a16:creationId xmlns:a16="http://schemas.microsoft.com/office/drawing/2014/main" id="{B4634432-99B7-9AC7-237C-BAF1C45CA2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632960" y="2345267"/>
            <a:ext cx="2216573" cy="2216573"/>
          </a:xfrm>
          <a:prstGeom prst="rect">
            <a:avLst/>
          </a:prstGeom>
        </p:spPr>
      </p:pic>
      <p:sp>
        <p:nvSpPr>
          <p:cNvPr id="10" name="Oval 9">
            <a:extLst>
              <a:ext uri="{FF2B5EF4-FFF2-40B4-BE49-F238E27FC236}">
                <a16:creationId xmlns:a16="http://schemas.microsoft.com/office/drawing/2014/main" id="{D411B248-4C8D-D25B-D165-B1832F877A4E}"/>
              </a:ext>
            </a:extLst>
          </p:cNvPr>
          <p:cNvSpPr/>
          <p:nvPr/>
        </p:nvSpPr>
        <p:spPr>
          <a:xfrm>
            <a:off x="421640" y="1167161"/>
            <a:ext cx="4643120" cy="2927319"/>
          </a:xfrm>
          <a:prstGeom prst="ellipse">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14B59EE7-262F-E0B0-CEA1-F08C57DB3A8D}"/>
              </a:ext>
            </a:extLst>
          </p:cNvPr>
          <p:cNvSpPr/>
          <p:nvPr/>
        </p:nvSpPr>
        <p:spPr>
          <a:xfrm>
            <a:off x="6798733" y="1927851"/>
            <a:ext cx="5208696" cy="3243589"/>
          </a:xfrm>
          <a:prstGeom prst="ellipse">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pPr>
            <a:r>
              <a:rPr lang="en-US" dirty="0">
                <a:solidFill>
                  <a:schemeClr val="bg1"/>
                </a:solidFill>
                <a:latin typeface="Cambria" panose="02040503050406030204" pitchFamily="18" charset="0"/>
                <a:ea typeface="Cambria" panose="02040503050406030204" pitchFamily="18" charset="0"/>
              </a:rPr>
              <a:t>Traditional monitoring methods is limited ,resulting in insufficient data.</a:t>
            </a:r>
            <a:endParaRPr lang="en-US" sz="1600" dirty="0">
              <a:solidFill>
                <a:schemeClr val="bg1"/>
              </a:solidFill>
              <a:latin typeface="Cambria" panose="02040503050406030204" pitchFamily="18" charset="0"/>
              <a:ea typeface="Cambria" panose="02040503050406030204" pitchFamily="18" charset="0"/>
            </a:endParaRPr>
          </a:p>
        </p:txBody>
      </p:sp>
      <p:sp>
        <p:nvSpPr>
          <p:cNvPr id="12" name="Oval 11">
            <a:extLst>
              <a:ext uri="{FF2B5EF4-FFF2-40B4-BE49-F238E27FC236}">
                <a16:creationId xmlns:a16="http://schemas.microsoft.com/office/drawing/2014/main" id="{B40A793D-1B3A-F7D4-7053-8C5463A6FDD5}"/>
              </a:ext>
            </a:extLst>
          </p:cNvPr>
          <p:cNvSpPr/>
          <p:nvPr/>
        </p:nvSpPr>
        <p:spPr>
          <a:xfrm>
            <a:off x="3026831" y="4706908"/>
            <a:ext cx="5208696" cy="2066076"/>
          </a:xfrm>
          <a:prstGeom prst="ellipse">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pPr>
            <a:r>
              <a:rPr lang="en-US" dirty="0">
                <a:latin typeface="Cambria" panose="02040503050406030204" pitchFamily="18" charset="0"/>
                <a:ea typeface="Cambria" panose="02040503050406030204" pitchFamily="18" charset="0"/>
              </a:rPr>
              <a:t>The existing system often require high expenditures, and consumes excessive power.</a:t>
            </a:r>
            <a:endParaRPr lang="en-IN" dirty="0">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2D4C9F7A-E1D6-5025-F9A1-A3C71A0065F6}"/>
              </a:ext>
            </a:extLst>
          </p:cNvPr>
          <p:cNvSpPr txBox="1"/>
          <p:nvPr/>
        </p:nvSpPr>
        <p:spPr>
          <a:xfrm>
            <a:off x="1062567" y="1927851"/>
            <a:ext cx="4104640" cy="1114344"/>
          </a:xfrm>
          <a:prstGeom prst="rect">
            <a:avLst/>
          </a:prstGeom>
          <a:noFill/>
        </p:spPr>
        <p:txBody>
          <a:bodyPr wrap="square">
            <a:spAutoFit/>
          </a:bodyPr>
          <a:lstStyle/>
          <a:p>
            <a:pPr>
              <a:lnSpc>
                <a:spcPct val="200000"/>
              </a:lnSpc>
            </a:pPr>
            <a:r>
              <a:rPr lang="en-US" dirty="0">
                <a:solidFill>
                  <a:schemeClr val="bg1"/>
                </a:solidFill>
                <a:latin typeface="Cambria" panose="02040503050406030204" pitchFamily="18" charset="0"/>
                <a:ea typeface="Cambria" panose="02040503050406030204" pitchFamily="18" charset="0"/>
              </a:rPr>
              <a:t>Lack of real -time monitoring capabilities and analysis.</a:t>
            </a:r>
            <a:endParaRPr lang="en-IN" sz="16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50253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F9758-9D8E-EA88-2860-F4A5B5603760}"/>
              </a:ext>
            </a:extLst>
          </p:cNvPr>
          <p:cNvSpPr txBox="1"/>
          <p:nvPr/>
        </p:nvSpPr>
        <p:spPr>
          <a:xfrm>
            <a:off x="0" y="0"/>
            <a:ext cx="5000625" cy="646331"/>
          </a:xfrm>
          <a:prstGeom prst="rect">
            <a:avLst/>
          </a:prstGeom>
          <a:noFill/>
        </p:spPr>
        <p:txBody>
          <a:bodyPr wrap="square" rtlCol="0">
            <a:spAutoFit/>
          </a:bodyPr>
          <a:lstStyle>
            <a:defPPr>
              <a:defRPr lang="en-US"/>
            </a:defPPr>
            <a:lvl1pPr>
              <a:defRPr sz="3600" b="1">
                <a:solidFill>
                  <a:srgbClr val="002060"/>
                </a:solidFill>
                <a:latin typeface="Cambria" panose="02040503050406030204" pitchFamily="18" charset="0"/>
                <a:ea typeface="Cambria" panose="02040503050406030204" pitchFamily="18" charset="0"/>
              </a:defRPr>
            </a:lvl1pPr>
          </a:lstStyle>
          <a:p>
            <a:r>
              <a:rPr lang="en-US" dirty="0"/>
              <a:t>Solution strategy</a:t>
            </a:r>
            <a:endParaRPr lang="en-IN" dirty="0"/>
          </a:p>
        </p:txBody>
      </p:sp>
      <p:graphicFrame>
        <p:nvGraphicFramePr>
          <p:cNvPr id="3" name="Diagram 2">
            <a:extLst>
              <a:ext uri="{FF2B5EF4-FFF2-40B4-BE49-F238E27FC236}">
                <a16:creationId xmlns:a16="http://schemas.microsoft.com/office/drawing/2014/main" id="{6961C803-CBBF-3C2D-237F-3861A1928126}"/>
              </a:ext>
            </a:extLst>
          </p:cNvPr>
          <p:cNvGraphicFramePr/>
          <p:nvPr>
            <p:extLst>
              <p:ext uri="{D42A27DB-BD31-4B8C-83A1-F6EECF244321}">
                <p14:modId xmlns:p14="http://schemas.microsoft.com/office/powerpoint/2010/main" val="371313731"/>
              </p:ext>
            </p:extLst>
          </p:nvPr>
        </p:nvGraphicFramePr>
        <p:xfrm>
          <a:off x="345440" y="1341121"/>
          <a:ext cx="6664960" cy="4561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A09FDADE-B001-D8E4-85B7-CA39550DE21D}"/>
              </a:ext>
            </a:extLst>
          </p:cNvPr>
          <p:cNvSpPr/>
          <p:nvPr/>
        </p:nvSpPr>
        <p:spPr>
          <a:xfrm>
            <a:off x="7213600" y="1341121"/>
            <a:ext cx="4632960" cy="45618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BF3FCB3-763B-429E-4B64-A4D73737D9EF}"/>
              </a:ext>
            </a:extLst>
          </p:cNvPr>
          <p:cNvSpPr txBox="1"/>
          <p:nvPr/>
        </p:nvSpPr>
        <p:spPr>
          <a:xfrm>
            <a:off x="7213600" y="1655446"/>
            <a:ext cx="4632960" cy="33706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solidFill>
                  <a:srgbClr val="002060"/>
                </a:solidFill>
                <a:latin typeface="Cambria" panose="02040503050406030204" pitchFamily="18" charset="0"/>
                <a:ea typeface="Cambria" panose="02040503050406030204" pitchFamily="18" charset="0"/>
              </a:rPr>
              <a:t>S</a:t>
            </a:r>
            <a:r>
              <a:rPr lang="en-US" sz="1600" b="0" i="0" dirty="0">
                <a:solidFill>
                  <a:srgbClr val="002060"/>
                </a:solidFill>
                <a:effectLst/>
                <a:latin typeface="Cambria" panose="02040503050406030204" pitchFamily="18" charset="0"/>
                <a:ea typeface="Cambria" panose="02040503050406030204" pitchFamily="18" charset="0"/>
              </a:rPr>
              <a:t>election of sensors to measure temperature, humidity and air </a:t>
            </a:r>
            <a:r>
              <a:rPr lang="en-US" sz="1600" dirty="0">
                <a:solidFill>
                  <a:srgbClr val="002060"/>
                </a:solidFill>
                <a:latin typeface="Cambria" panose="02040503050406030204" pitchFamily="18" charset="0"/>
                <a:ea typeface="Cambria" panose="02040503050406030204" pitchFamily="18" charset="0"/>
              </a:rPr>
              <a:t>quality.</a:t>
            </a:r>
            <a:endParaRPr lang="en-US" sz="1600" b="0" i="0" dirty="0">
              <a:solidFill>
                <a:srgbClr val="002060"/>
              </a:solidFill>
              <a:effectLst/>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US" sz="1600" dirty="0">
                <a:solidFill>
                  <a:srgbClr val="002060"/>
                </a:solidFill>
                <a:latin typeface="Cambria" panose="02040503050406030204" pitchFamily="18" charset="0"/>
                <a:ea typeface="Cambria" panose="02040503050406030204" pitchFamily="18" charset="0"/>
              </a:rPr>
              <a:t>Utilized LoRa Sx1278 to </a:t>
            </a:r>
            <a:r>
              <a:rPr lang="en-US" sz="1600" b="0" i="0" dirty="0">
                <a:solidFill>
                  <a:srgbClr val="002060"/>
                </a:solidFill>
                <a:effectLst/>
                <a:latin typeface="Cambria" panose="02040503050406030204" pitchFamily="18" charset="0"/>
                <a:ea typeface="Cambria" panose="02040503050406030204" pitchFamily="18" charset="0"/>
              </a:rPr>
              <a:t>enable data transmission over vast geographical areas , which minimized the need for complex infrastructure .</a:t>
            </a:r>
          </a:p>
          <a:p>
            <a:pPr marL="285750" indent="-285750" algn="just">
              <a:lnSpc>
                <a:spcPct val="150000"/>
              </a:lnSpc>
              <a:buFont typeface="Arial" panose="020B0604020202020204" pitchFamily="34" charset="0"/>
              <a:buChar char="•"/>
            </a:pPr>
            <a:r>
              <a:rPr lang="en-US" sz="1600" b="0" i="0" dirty="0">
                <a:solidFill>
                  <a:srgbClr val="002060"/>
                </a:solidFill>
                <a:effectLst/>
                <a:latin typeface="Cambria" panose="02040503050406030204" pitchFamily="18" charset="0"/>
                <a:ea typeface="Cambria" panose="02040503050406030204" pitchFamily="18" charset="0"/>
              </a:rPr>
              <a:t>Establish a cloud-based platform to centralize and store the data collected from the sensor nodes.  </a:t>
            </a:r>
            <a:r>
              <a:rPr lang="en-US" sz="1600" dirty="0">
                <a:solidFill>
                  <a:srgbClr val="002060"/>
                </a:solidFill>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253586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1547</TotalTime>
  <Words>1655</Words>
  <Application>Microsoft Office PowerPoint</Application>
  <PresentationFormat>Widescreen</PresentationFormat>
  <Paragraphs>240</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vt:lpstr>
      <vt:lpstr>Söhne</vt:lpstr>
      <vt:lpstr>Times New Roman</vt:lpstr>
      <vt:lpstr>Wingdings</vt:lpstr>
      <vt:lpstr>Office Theme</vt:lpstr>
      <vt:lpstr>PowerPoint Presentation</vt:lpstr>
      <vt:lpstr>PowerPoint Presentation</vt:lpstr>
      <vt:lpstr>Environmental Monitoring System - Introduction</vt:lpstr>
      <vt:lpstr>PowerPoint Presentation</vt:lpstr>
      <vt:lpstr>PowerPoint Presentation</vt:lpstr>
      <vt:lpstr>PowerPoint Presentation</vt:lpstr>
      <vt:lpstr>Environmental Monitoring System – Solution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Environmental Monitoring System – Market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ranjeet kumar</dc:creator>
  <cp:lastModifiedBy>HP_0890</cp:lastModifiedBy>
  <cp:revision>25</cp:revision>
  <dcterms:created xsi:type="dcterms:W3CDTF">2023-07-31T14:49:06Z</dcterms:created>
  <dcterms:modified xsi:type="dcterms:W3CDTF">2023-08-07T05:44:14Z</dcterms:modified>
</cp:coreProperties>
</file>